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7"/>
  </p:notesMasterIdLst>
  <p:sldIdLst>
    <p:sldId id="288" r:id="rId5"/>
    <p:sldId id="523" r:id="rId6"/>
    <p:sldId id="522" r:id="rId7"/>
    <p:sldId id="525" r:id="rId8"/>
    <p:sldId id="526" r:id="rId9"/>
    <p:sldId id="527" r:id="rId10"/>
    <p:sldId id="530" r:id="rId11"/>
    <p:sldId id="531" r:id="rId12"/>
    <p:sldId id="532" r:id="rId13"/>
    <p:sldId id="528" r:id="rId14"/>
    <p:sldId id="524" r:id="rId15"/>
    <p:sldId id="533" r:id="rId16"/>
  </p:sldIdLst>
  <p:sldSz cx="12192000" cy="6858000"/>
  <p:notesSz cx="6858000" cy="9144000"/>
  <p:embeddedFontLs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9F6"/>
    <a:srgbClr val="BE2F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770" autoAdjust="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a NAVIN" userId="bc0aaa46-6e51-43a6-b40e-61a103912ff4" providerId="ADAL" clId="{D4A47AEE-2774-47C5-9125-B7EEB13C3F73}"/>
    <pc:docChg chg="modSld">
      <pc:chgData name="Fiona NAVIN" userId="bc0aaa46-6e51-43a6-b40e-61a103912ff4" providerId="ADAL" clId="{D4A47AEE-2774-47C5-9125-B7EEB13C3F73}" dt="2023-05-22T00:25:09.661" v="71" actId="20577"/>
      <pc:docMkLst>
        <pc:docMk/>
      </pc:docMkLst>
      <pc:sldChg chg="modSp mod">
        <pc:chgData name="Fiona NAVIN" userId="bc0aaa46-6e51-43a6-b40e-61a103912ff4" providerId="ADAL" clId="{D4A47AEE-2774-47C5-9125-B7EEB13C3F73}" dt="2023-05-22T00:24:30.929" v="17" actId="6549"/>
        <pc:sldMkLst>
          <pc:docMk/>
          <pc:sldMk cId="998337024" sldId="288"/>
        </pc:sldMkLst>
        <pc:spChg chg="mod">
          <ac:chgData name="Fiona NAVIN" userId="bc0aaa46-6e51-43a6-b40e-61a103912ff4" providerId="ADAL" clId="{D4A47AEE-2774-47C5-9125-B7EEB13C3F73}" dt="2023-05-22T00:24:30.929" v="17" actId="6549"/>
          <ac:spMkLst>
            <pc:docMk/>
            <pc:sldMk cId="998337024" sldId="288"/>
            <ac:spMk id="3" creationId="{CD4EC042-54F1-4034-BA27-DC71230507CB}"/>
          </ac:spMkLst>
        </pc:spChg>
      </pc:sldChg>
      <pc:sldChg chg="modSp mod">
        <pc:chgData name="Fiona NAVIN" userId="bc0aaa46-6e51-43a6-b40e-61a103912ff4" providerId="ADAL" clId="{D4A47AEE-2774-47C5-9125-B7EEB13C3F73}" dt="2023-05-22T00:25:09.661" v="71" actId="20577"/>
        <pc:sldMkLst>
          <pc:docMk/>
          <pc:sldMk cId="223550923" sldId="530"/>
        </pc:sldMkLst>
        <pc:spChg chg="mod">
          <ac:chgData name="Fiona NAVIN" userId="bc0aaa46-6e51-43a6-b40e-61a103912ff4" providerId="ADAL" clId="{D4A47AEE-2774-47C5-9125-B7EEB13C3F73}" dt="2023-05-22T00:25:09.661" v="71" actId="20577"/>
          <ac:spMkLst>
            <pc:docMk/>
            <pc:sldMk cId="223550923" sldId="530"/>
            <ac:spMk id="2" creationId="{67BF1215-7F0C-4659-A84B-FBC4C23EEFB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C70338-E4D4-462C-8856-350D4AFF6972}" type="datetimeFigureOut">
              <a:rPr lang="en-AU" smtClean="0"/>
              <a:t>22/05/2023</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15B29-459B-4AF9-AE68-DF4955DB39CE}" type="slidenum">
              <a:rPr lang="en-AU" smtClean="0"/>
              <a:t>‹#›</a:t>
            </a:fld>
            <a:endParaRPr lang="en-AU" dirty="0"/>
          </a:p>
        </p:txBody>
      </p:sp>
    </p:spTree>
    <p:extLst>
      <p:ext uri="{BB962C8B-B14F-4D97-AF65-F5344CB8AC3E}">
        <p14:creationId xmlns:p14="http://schemas.microsoft.com/office/powerpoint/2010/main" val="1822280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1D15B29-459B-4AF9-AE68-DF4955DB39CE}" type="slidenum">
              <a:rPr lang="en-AU" smtClean="0"/>
              <a:t>2</a:t>
            </a:fld>
            <a:endParaRPr lang="en-AU" dirty="0"/>
          </a:p>
        </p:txBody>
      </p:sp>
    </p:spTree>
    <p:extLst>
      <p:ext uri="{BB962C8B-B14F-4D97-AF65-F5344CB8AC3E}">
        <p14:creationId xmlns:p14="http://schemas.microsoft.com/office/powerpoint/2010/main" val="1718631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Successive government policy places responsibility for improving student equity in higher education institutions with the institutions. </a:t>
            </a:r>
          </a:p>
          <a:p>
            <a:endParaRPr lang="en-AU" dirty="0"/>
          </a:p>
        </p:txBody>
      </p:sp>
      <p:sp>
        <p:nvSpPr>
          <p:cNvPr id="4" name="Slide Number Placeholder 3"/>
          <p:cNvSpPr>
            <a:spLocks noGrp="1"/>
          </p:cNvSpPr>
          <p:nvPr>
            <p:ph type="sldNum" sz="quarter" idx="5"/>
          </p:nvPr>
        </p:nvSpPr>
        <p:spPr/>
        <p:txBody>
          <a:bodyPr/>
          <a:lstStyle/>
          <a:p>
            <a:fld id="{31D15B29-459B-4AF9-AE68-DF4955DB39CE}" type="slidenum">
              <a:rPr lang="en-AU" smtClean="0"/>
              <a:t>3</a:t>
            </a:fld>
            <a:endParaRPr lang="en-AU" dirty="0"/>
          </a:p>
        </p:txBody>
      </p:sp>
    </p:spTree>
    <p:extLst>
      <p:ext uri="{BB962C8B-B14F-4D97-AF65-F5344CB8AC3E}">
        <p14:creationId xmlns:p14="http://schemas.microsoft.com/office/powerpoint/2010/main" val="713514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b="1" dirty="0"/>
              <a:t>Understand</a:t>
            </a:r>
            <a:r>
              <a:rPr lang="en-US" sz="1200" dirty="0"/>
              <a:t> the socio-political and economic factors that have led to disadvantage today.</a:t>
            </a:r>
          </a:p>
          <a:p>
            <a:pPr marL="342900" indent="-342900">
              <a:buFont typeface="Arial" panose="020B0604020202020204" pitchFamily="34" charset="0"/>
              <a:buChar char="•"/>
            </a:pPr>
            <a:r>
              <a:rPr lang="en-US" sz="1200" dirty="0"/>
              <a:t>Know the difference between treating people equally and </a:t>
            </a:r>
            <a:r>
              <a:rPr lang="en-US" sz="1200" b="1" dirty="0"/>
              <a:t>treating people equitably</a:t>
            </a:r>
            <a:r>
              <a:rPr lang="en-US" sz="1200" dirty="0"/>
              <a:t>. </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GB" b="0" i="0" u="none" strike="noStrike" dirty="0">
                <a:solidFill>
                  <a:srgbClr val="101920"/>
                </a:solidFill>
                <a:effectLst/>
                <a:latin typeface="Arial" panose="020B0604020202020204" pitchFamily="34" charset="0"/>
              </a:rPr>
              <a:t>Queerphobia, ableism, racism and sexism operate within academia. The question is not, "do these oppressions exist?", but "</a:t>
            </a:r>
            <a:r>
              <a:rPr lang="en-GB" b="1" i="1" u="none" strike="noStrike" dirty="0">
                <a:solidFill>
                  <a:srgbClr val="101920"/>
                </a:solidFill>
                <a:effectLst/>
                <a:latin typeface="Arial" panose="020B0604020202020204" pitchFamily="34" charset="0"/>
              </a:rPr>
              <a:t>how </a:t>
            </a:r>
            <a:r>
              <a:rPr lang="en-GB" b="1" i="0" u="none" strike="noStrike" dirty="0">
                <a:solidFill>
                  <a:srgbClr val="101920"/>
                </a:solidFill>
                <a:effectLst/>
                <a:latin typeface="Arial" panose="020B0604020202020204" pitchFamily="34" charset="0"/>
              </a:rPr>
              <a:t>do they operate in leadership and strategic thinking?</a:t>
            </a:r>
            <a:r>
              <a:rPr lang="en-GB" b="0" i="0" u="none" strike="noStrike" dirty="0">
                <a:solidFill>
                  <a:srgbClr val="101920"/>
                </a:solidFill>
                <a:effectLst/>
                <a:latin typeface="Arial" panose="020B0604020202020204" pitchFamily="34" charset="0"/>
              </a:rPr>
              <a:t>".</a:t>
            </a:r>
          </a:p>
          <a:p>
            <a:pPr marL="342900" indent="-342900">
              <a:buFont typeface="Arial" panose="020B0604020202020204" pitchFamily="34" charset="0"/>
              <a:buChar char="•"/>
            </a:pPr>
            <a:endParaRPr lang="en-GB" sz="1200" b="0" i="0" u="none" strike="noStrike" dirty="0">
              <a:solidFill>
                <a:srgbClr val="101920"/>
              </a:solidFill>
              <a:effectLst/>
              <a:latin typeface="Arial" panose="020B0604020202020204" pitchFamily="34" charset="0"/>
            </a:endParaRPr>
          </a:p>
          <a:p>
            <a:pPr marL="342900" indent="-342900">
              <a:buFont typeface="Arial" panose="020B0604020202020204" pitchFamily="34" charset="0"/>
              <a:buChar char="•"/>
            </a:pPr>
            <a:r>
              <a:rPr lang="en-AU" sz="1200" dirty="0"/>
              <a:t>Nuanced explanations of how and why inequalities persist can be developed.</a:t>
            </a:r>
          </a:p>
          <a:p>
            <a:pPr marL="342900" indent="-342900">
              <a:buFont typeface="Arial" panose="020B0604020202020204" pitchFamily="34" charset="0"/>
              <a:buChar char="•"/>
            </a:pPr>
            <a:r>
              <a:rPr lang="en-AU" sz="1200" dirty="0"/>
              <a:t>More sustainable and inclusive solutions are offered</a:t>
            </a:r>
            <a:endParaRPr lang="en-US" sz="1200" dirty="0"/>
          </a:p>
          <a:p>
            <a:endParaRPr lang="en-AU" dirty="0"/>
          </a:p>
        </p:txBody>
      </p:sp>
      <p:sp>
        <p:nvSpPr>
          <p:cNvPr id="4" name="Slide Number Placeholder 3"/>
          <p:cNvSpPr>
            <a:spLocks noGrp="1"/>
          </p:cNvSpPr>
          <p:nvPr>
            <p:ph type="sldNum" sz="quarter" idx="5"/>
          </p:nvPr>
        </p:nvSpPr>
        <p:spPr/>
        <p:txBody>
          <a:bodyPr/>
          <a:lstStyle/>
          <a:p>
            <a:fld id="{31D15B29-459B-4AF9-AE68-DF4955DB39CE}" type="slidenum">
              <a:rPr lang="en-AU" smtClean="0"/>
              <a:t>4</a:t>
            </a:fld>
            <a:endParaRPr lang="en-AU" dirty="0"/>
          </a:p>
        </p:txBody>
      </p:sp>
    </p:spTree>
    <p:extLst>
      <p:ext uri="{BB962C8B-B14F-4D97-AF65-F5344CB8AC3E}">
        <p14:creationId xmlns:p14="http://schemas.microsoft.com/office/powerpoint/2010/main" val="1163599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Cover Option A">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68580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pic>
        <p:nvPicPr>
          <p:cNvPr id="6"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33725" y="140434"/>
            <a:ext cx="1215335" cy="896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19"/>
          <p:cNvSpPr txBox="1">
            <a:spLocks noChangeArrowheads="1"/>
          </p:cNvSpPr>
          <p:nvPr userDrawn="1"/>
        </p:nvSpPr>
        <p:spPr bwMode="auto">
          <a:xfrm>
            <a:off x="6581134" y="350125"/>
            <a:ext cx="3957421" cy="661720"/>
          </a:xfrm>
          <a:prstGeom prst="rect">
            <a:avLst/>
          </a:prstGeom>
          <a:noFill/>
          <a:ln w="9525">
            <a:noFill/>
            <a:miter lim="800000"/>
            <a:headEnd/>
            <a:tailEnd/>
          </a:ln>
          <a:effec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AU" sz="1600" b="1" dirty="0">
                <a:solidFill>
                  <a:schemeClr val="bg1"/>
                </a:solidFill>
                <a:latin typeface="Arial"/>
                <a:cs typeface="Arial"/>
              </a:rPr>
              <a:t>Edith Cowan University</a:t>
            </a:r>
          </a:p>
          <a:p>
            <a:pPr algn="r" eaLnBrk="1" hangingPunct="1">
              <a:spcBef>
                <a:spcPct val="50000"/>
              </a:spcBef>
              <a:defRPr/>
            </a:pPr>
            <a:r>
              <a:rPr lang="en-AU" sz="1400" b="0" dirty="0">
                <a:solidFill>
                  <a:schemeClr val="bg1"/>
                </a:solidFill>
                <a:latin typeface="Arial"/>
                <a:cs typeface="Arial"/>
              </a:rPr>
              <a:t>[Your School or</a:t>
            </a:r>
            <a:r>
              <a:rPr lang="en-AU" sz="1400" b="0" baseline="0" dirty="0">
                <a:solidFill>
                  <a:schemeClr val="bg1"/>
                </a:solidFill>
                <a:latin typeface="Arial"/>
                <a:cs typeface="Arial"/>
              </a:rPr>
              <a:t> Centre Name]</a:t>
            </a:r>
            <a:endParaRPr lang="en-AU" sz="933" b="0" dirty="0">
              <a:solidFill>
                <a:schemeClr val="bg1"/>
              </a:solidFill>
              <a:latin typeface="Arial"/>
              <a:cs typeface="Arial"/>
            </a:endParaRPr>
          </a:p>
        </p:txBody>
      </p:sp>
      <p:sp>
        <p:nvSpPr>
          <p:cNvPr id="8" name="Title 1"/>
          <p:cNvSpPr>
            <a:spLocks noGrp="1"/>
          </p:cNvSpPr>
          <p:nvPr>
            <p:ph type="ctrTitle" hasCustomPrompt="1"/>
          </p:nvPr>
        </p:nvSpPr>
        <p:spPr>
          <a:xfrm>
            <a:off x="2637992" y="2720702"/>
            <a:ext cx="6916016" cy="1797599"/>
          </a:xfrm>
        </p:spPr>
        <p:txBody>
          <a:bodyPr anchor="ctr">
            <a:normAutofit/>
          </a:bodyPr>
          <a:lstStyle>
            <a:lvl1pPr algn="ctr">
              <a:lnSpc>
                <a:spcPct val="100000"/>
              </a:lnSpc>
              <a:spcAft>
                <a:spcPts val="600"/>
              </a:spcAft>
              <a:defRPr sz="3200" b="1" baseline="0">
                <a:solidFill>
                  <a:schemeClr val="bg2"/>
                </a:solidFill>
                <a:latin typeface="Arial" charset="0"/>
                <a:ea typeface="Arial" charset="0"/>
                <a:cs typeface="Arial" charset="0"/>
              </a:defRPr>
            </a:lvl1pPr>
          </a:lstStyle>
          <a:p>
            <a:r>
              <a:rPr lang="en-US"/>
              <a:t>Cover Option A: Click to </a:t>
            </a:r>
            <a:br>
              <a:rPr lang="en-US"/>
            </a:br>
            <a:r>
              <a:rPr lang="en-US"/>
              <a:t>add heading</a:t>
            </a:r>
          </a:p>
        </p:txBody>
      </p:sp>
    </p:spTree>
    <p:extLst>
      <p:ext uri="{BB962C8B-B14F-4D97-AF65-F5344CB8AC3E}">
        <p14:creationId xmlns:p14="http://schemas.microsoft.com/office/powerpoint/2010/main" val="329720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953F9-DD38-4389-B8A4-F197F5E596FE}" type="datetimeFigureOut">
              <a:rPr lang="en-AU" smtClean="0"/>
              <a:t>22/05/2023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840E9CCD-527A-41DF-8B14-495059488604}" type="slidenum">
              <a:rPr lang="en-AU" smtClean="0"/>
              <a:t>‹#›</a:t>
            </a:fld>
            <a:endParaRPr lang="en-AU" dirty="0"/>
          </a:p>
        </p:txBody>
      </p:sp>
    </p:spTree>
    <p:extLst>
      <p:ext uri="{BB962C8B-B14F-4D97-AF65-F5344CB8AC3E}">
        <p14:creationId xmlns:p14="http://schemas.microsoft.com/office/powerpoint/2010/main" val="3603896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Cover Option B1">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893896"/>
            <a:ext cx="12192000" cy="1014357"/>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sp>
        <p:nvSpPr>
          <p:cNvPr id="15" name="Title 1"/>
          <p:cNvSpPr>
            <a:spLocks noGrp="1"/>
          </p:cNvSpPr>
          <p:nvPr>
            <p:ph type="ctrTitle" hasCustomPrompt="1"/>
          </p:nvPr>
        </p:nvSpPr>
        <p:spPr>
          <a:xfrm>
            <a:off x="382238" y="893261"/>
            <a:ext cx="11427527" cy="1014992"/>
          </a:xfrm>
        </p:spPr>
        <p:txBody>
          <a:bodyPr anchor="ctr">
            <a:normAutofit/>
          </a:bodyPr>
          <a:lstStyle>
            <a:lvl1pPr algn="ctr">
              <a:lnSpc>
                <a:spcPct val="100000"/>
              </a:lnSpc>
              <a:spcAft>
                <a:spcPts val="600"/>
              </a:spcAft>
              <a:defRPr sz="2800" b="1" baseline="0">
                <a:solidFill>
                  <a:schemeClr val="bg1"/>
                </a:solidFill>
                <a:latin typeface="Arial" charset="0"/>
                <a:ea typeface="Arial" charset="0"/>
                <a:cs typeface="Arial" charset="0"/>
              </a:defRPr>
            </a:lvl1pPr>
          </a:lstStyle>
          <a:p>
            <a:r>
              <a:rPr lang="en-US"/>
              <a:t>Cover Option B without sub heading: Click to add heading</a:t>
            </a:r>
          </a:p>
        </p:txBody>
      </p:sp>
      <p:sp>
        <p:nvSpPr>
          <p:cNvPr id="17" name="Picture Placeholder 16"/>
          <p:cNvSpPr>
            <a:spLocks noGrp="1" noChangeAspect="1"/>
          </p:cNvSpPr>
          <p:nvPr>
            <p:ph type="pic" sz="quarter" idx="12" hasCustomPrompt="1"/>
          </p:nvPr>
        </p:nvSpPr>
        <p:spPr>
          <a:xfrm>
            <a:off x="0" y="1908253"/>
            <a:ext cx="12192000" cy="4949747"/>
          </a:xfrm>
          <a:solidFill>
            <a:schemeClr val="tx2">
              <a:lumMod val="20000"/>
              <a:lumOff val="80000"/>
            </a:schemeClr>
          </a:solidFill>
        </p:spPr>
        <p:txBody>
          <a:bodyPr anchor="ctr">
            <a:normAutofit/>
          </a:bodyPr>
          <a:lstStyle>
            <a:lvl1pPr algn="ctr">
              <a:defRPr sz="1600" b="0"/>
            </a:lvl1pPr>
          </a:lstStyle>
          <a:p>
            <a:r>
              <a:rPr lang="en-US" dirty="0"/>
              <a:t>Click this icon to insert image</a:t>
            </a:r>
          </a:p>
        </p:txBody>
      </p:sp>
      <p:pic>
        <p:nvPicPr>
          <p:cNvPr id="18"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6666" y="-3174"/>
            <a:ext cx="1215335" cy="896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Text Box 19"/>
          <p:cNvSpPr txBox="1">
            <a:spLocks noChangeArrowheads="1"/>
          </p:cNvSpPr>
          <p:nvPr userDrawn="1"/>
        </p:nvSpPr>
        <p:spPr bwMode="auto">
          <a:xfrm>
            <a:off x="7620001" y="183434"/>
            <a:ext cx="3061495" cy="338554"/>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AU" sz="1600" b="1" dirty="0">
                <a:solidFill>
                  <a:srgbClr val="000000"/>
                </a:solidFill>
                <a:latin typeface="Arial"/>
                <a:cs typeface="Arial"/>
              </a:rPr>
              <a:t>Edith Cowan University</a:t>
            </a:r>
            <a:endParaRPr lang="en-AU" sz="1200" dirty="0">
              <a:solidFill>
                <a:srgbClr val="000000"/>
              </a:solidFill>
              <a:latin typeface="Arial"/>
              <a:cs typeface="Arial"/>
            </a:endParaRPr>
          </a:p>
        </p:txBody>
      </p:sp>
      <p:sp>
        <p:nvSpPr>
          <p:cNvPr id="20" name="Text Placeholder 18"/>
          <p:cNvSpPr>
            <a:spLocks noGrp="1"/>
          </p:cNvSpPr>
          <p:nvPr>
            <p:ph type="body" sz="quarter" idx="13" hasCustomPrompt="1"/>
          </p:nvPr>
        </p:nvSpPr>
        <p:spPr>
          <a:xfrm>
            <a:off x="5467547" y="489611"/>
            <a:ext cx="5225987" cy="340783"/>
          </a:xfrm>
        </p:spPr>
        <p:txBody>
          <a:bodyPr/>
          <a:lstStyle>
            <a:lvl1pPr algn="r" eaLnBrk="1" hangingPunct="1">
              <a:spcBef>
                <a:spcPct val="50000"/>
              </a:spcBef>
              <a:defRPr sz="1600"/>
            </a:lvl1pPr>
          </a:lstStyle>
          <a:p>
            <a:pPr algn="r" eaLnBrk="1" hangingPunct="1">
              <a:spcBef>
                <a:spcPct val="50000"/>
              </a:spcBef>
              <a:defRPr/>
            </a:pPr>
            <a:r>
              <a:rPr lang="en-AU" sz="1400">
                <a:solidFill>
                  <a:srgbClr val="000000"/>
                </a:solidFill>
                <a:latin typeface="Arial"/>
                <a:cs typeface="Arial"/>
              </a:rPr>
              <a:t>[Your School</a:t>
            </a:r>
            <a:r>
              <a:rPr lang="en-AU" sz="1400" baseline="0">
                <a:solidFill>
                  <a:srgbClr val="000000"/>
                </a:solidFill>
                <a:latin typeface="Arial"/>
                <a:cs typeface="Arial"/>
              </a:rPr>
              <a:t> or Centre Name]</a:t>
            </a:r>
            <a:endParaRPr lang="en-AU" sz="1200">
              <a:solidFill>
                <a:srgbClr val="000000"/>
              </a:solidFill>
              <a:latin typeface="Arial"/>
              <a:cs typeface="Arial"/>
            </a:endParaRPr>
          </a:p>
        </p:txBody>
      </p:sp>
    </p:spTree>
    <p:extLst>
      <p:ext uri="{BB962C8B-B14F-4D97-AF65-F5344CB8AC3E}">
        <p14:creationId xmlns:p14="http://schemas.microsoft.com/office/powerpoint/2010/main" val="319544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Cover Option B2">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893896"/>
            <a:ext cx="12192000" cy="1014357"/>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sp>
        <p:nvSpPr>
          <p:cNvPr id="4" name="Title 1"/>
          <p:cNvSpPr>
            <a:spLocks noGrp="1"/>
          </p:cNvSpPr>
          <p:nvPr>
            <p:ph type="ctrTitle" hasCustomPrompt="1"/>
          </p:nvPr>
        </p:nvSpPr>
        <p:spPr>
          <a:xfrm>
            <a:off x="382238" y="893262"/>
            <a:ext cx="11427527" cy="673861"/>
          </a:xfrm>
        </p:spPr>
        <p:txBody>
          <a:bodyPr anchor="ctr">
            <a:normAutofit/>
          </a:bodyPr>
          <a:lstStyle>
            <a:lvl1pPr algn="ctr">
              <a:lnSpc>
                <a:spcPct val="100000"/>
              </a:lnSpc>
              <a:spcAft>
                <a:spcPts val="600"/>
              </a:spcAft>
              <a:defRPr sz="2800" b="1" baseline="0">
                <a:solidFill>
                  <a:schemeClr val="bg2"/>
                </a:solidFill>
                <a:latin typeface="Arial" charset="0"/>
                <a:ea typeface="Arial" charset="0"/>
                <a:cs typeface="Arial" charset="0"/>
              </a:defRPr>
            </a:lvl1pPr>
          </a:lstStyle>
          <a:p>
            <a:r>
              <a:rPr lang="en-US"/>
              <a:t>Cover Option B with sub heading: Click to add heading</a:t>
            </a:r>
          </a:p>
        </p:txBody>
      </p:sp>
      <p:sp>
        <p:nvSpPr>
          <p:cNvPr id="5" name="Picture Placeholder 16"/>
          <p:cNvSpPr>
            <a:spLocks noGrp="1" noChangeAspect="1"/>
          </p:cNvSpPr>
          <p:nvPr>
            <p:ph type="pic" sz="quarter" idx="12" hasCustomPrompt="1"/>
          </p:nvPr>
        </p:nvSpPr>
        <p:spPr>
          <a:xfrm>
            <a:off x="0" y="1908253"/>
            <a:ext cx="12192000" cy="4949747"/>
          </a:xfrm>
          <a:solidFill>
            <a:schemeClr val="tx2">
              <a:lumMod val="20000"/>
              <a:lumOff val="80000"/>
            </a:schemeClr>
          </a:solidFill>
        </p:spPr>
        <p:txBody>
          <a:bodyPr anchor="ctr">
            <a:normAutofit/>
          </a:bodyPr>
          <a:lstStyle>
            <a:lvl1pPr algn="ctr">
              <a:defRPr sz="1600" b="0"/>
            </a:lvl1pPr>
          </a:lstStyle>
          <a:p>
            <a:r>
              <a:rPr lang="en-US" dirty="0"/>
              <a:t>Click this icon to insert image</a:t>
            </a:r>
          </a:p>
        </p:txBody>
      </p:sp>
      <p:pic>
        <p:nvPicPr>
          <p:cNvPr id="6"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6666" y="-3174"/>
            <a:ext cx="1215335" cy="896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19"/>
          <p:cNvSpPr txBox="1">
            <a:spLocks noChangeArrowheads="1"/>
          </p:cNvSpPr>
          <p:nvPr userDrawn="1"/>
        </p:nvSpPr>
        <p:spPr bwMode="auto">
          <a:xfrm>
            <a:off x="7620001" y="183434"/>
            <a:ext cx="3061495" cy="338554"/>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AU" sz="1600" b="1" dirty="0">
                <a:solidFill>
                  <a:srgbClr val="000000"/>
                </a:solidFill>
                <a:latin typeface="Arial"/>
                <a:cs typeface="Arial"/>
              </a:rPr>
              <a:t>Edith Cowan University</a:t>
            </a:r>
            <a:endParaRPr lang="en-AU" sz="1200" dirty="0">
              <a:solidFill>
                <a:srgbClr val="000000"/>
              </a:solidFill>
              <a:latin typeface="Arial"/>
              <a:cs typeface="Arial"/>
            </a:endParaRPr>
          </a:p>
        </p:txBody>
      </p:sp>
      <p:sp>
        <p:nvSpPr>
          <p:cNvPr id="8" name="Text Placeholder 18"/>
          <p:cNvSpPr>
            <a:spLocks noGrp="1"/>
          </p:cNvSpPr>
          <p:nvPr>
            <p:ph type="body" sz="quarter" idx="13" hasCustomPrompt="1"/>
          </p:nvPr>
        </p:nvSpPr>
        <p:spPr>
          <a:xfrm>
            <a:off x="5467547" y="489611"/>
            <a:ext cx="5225987" cy="340783"/>
          </a:xfrm>
        </p:spPr>
        <p:txBody>
          <a:bodyPr/>
          <a:lstStyle>
            <a:lvl1pPr algn="r" eaLnBrk="1" hangingPunct="1">
              <a:spcBef>
                <a:spcPct val="50000"/>
              </a:spcBef>
              <a:defRPr sz="1600"/>
            </a:lvl1pPr>
          </a:lstStyle>
          <a:p>
            <a:pPr algn="r" eaLnBrk="1" hangingPunct="1">
              <a:spcBef>
                <a:spcPct val="50000"/>
              </a:spcBef>
              <a:defRPr/>
            </a:pPr>
            <a:r>
              <a:rPr lang="en-AU" sz="1400">
                <a:solidFill>
                  <a:srgbClr val="000000"/>
                </a:solidFill>
                <a:latin typeface="Arial"/>
                <a:cs typeface="Arial"/>
              </a:rPr>
              <a:t>[Your School</a:t>
            </a:r>
            <a:r>
              <a:rPr lang="en-AU" sz="1400" baseline="0">
                <a:solidFill>
                  <a:srgbClr val="000000"/>
                </a:solidFill>
                <a:latin typeface="Arial"/>
                <a:cs typeface="Arial"/>
              </a:rPr>
              <a:t> or Centre Name]</a:t>
            </a:r>
            <a:endParaRPr lang="en-AU" sz="1200">
              <a:solidFill>
                <a:srgbClr val="000000"/>
              </a:solidFill>
              <a:latin typeface="Arial"/>
              <a:cs typeface="Arial"/>
            </a:endParaRPr>
          </a:p>
        </p:txBody>
      </p:sp>
      <p:sp>
        <p:nvSpPr>
          <p:cNvPr id="10" name="Text Placeholder 9"/>
          <p:cNvSpPr>
            <a:spLocks noGrp="1"/>
          </p:cNvSpPr>
          <p:nvPr>
            <p:ph type="body" sz="quarter" idx="14" hasCustomPrompt="1"/>
          </p:nvPr>
        </p:nvSpPr>
        <p:spPr>
          <a:xfrm>
            <a:off x="382238" y="1509172"/>
            <a:ext cx="11427527" cy="399081"/>
          </a:xfrm>
        </p:spPr>
        <p:txBody>
          <a:bodyPr/>
          <a:lstStyle>
            <a:lvl1pPr algn="ctr">
              <a:defRPr>
                <a:solidFill>
                  <a:schemeClr val="bg1"/>
                </a:solidFill>
              </a:defRPr>
            </a:lvl1pPr>
          </a:lstStyle>
          <a:p>
            <a:pPr lvl="0"/>
            <a:r>
              <a:rPr lang="en-US"/>
              <a:t>Click to add sub heading</a:t>
            </a:r>
          </a:p>
        </p:txBody>
      </p:sp>
    </p:spTree>
    <p:extLst>
      <p:ext uri="{BB962C8B-B14F-4D97-AF65-F5344CB8AC3E}">
        <p14:creationId xmlns:p14="http://schemas.microsoft.com/office/powerpoint/2010/main" val="1957538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Cover Option C">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0" y="0"/>
            <a:ext cx="12192000" cy="68580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sp>
        <p:nvSpPr>
          <p:cNvPr id="6" name="Picture Placeholder 5"/>
          <p:cNvSpPr>
            <a:spLocks noGrp="1" noChangeAspect="1"/>
          </p:cNvSpPr>
          <p:nvPr>
            <p:ph type="pic" sz="quarter" idx="10" hasCustomPrompt="1"/>
          </p:nvPr>
        </p:nvSpPr>
        <p:spPr>
          <a:xfrm>
            <a:off x="0" y="0"/>
            <a:ext cx="6756077" cy="6858000"/>
          </a:xfrm>
          <a:solidFill>
            <a:schemeClr val="tx2">
              <a:lumMod val="20000"/>
              <a:lumOff val="80000"/>
            </a:schemeClr>
          </a:solidFill>
        </p:spPr>
        <p:txBody>
          <a:bodyPr anchor="ctr">
            <a:normAutofit/>
          </a:bodyPr>
          <a:lstStyle>
            <a:lvl1pPr algn="ctr">
              <a:defRPr sz="1600" b="0" baseline="0"/>
            </a:lvl1pPr>
          </a:lstStyle>
          <a:p>
            <a:r>
              <a:rPr lang="en-US" dirty="0"/>
              <a:t>Click this icon to insert image</a:t>
            </a:r>
          </a:p>
        </p:txBody>
      </p:sp>
      <p:sp>
        <p:nvSpPr>
          <p:cNvPr id="5" name="Text Placeholder 4"/>
          <p:cNvSpPr>
            <a:spLocks noGrp="1"/>
          </p:cNvSpPr>
          <p:nvPr>
            <p:ph type="body" sz="quarter" idx="11" hasCustomPrompt="1"/>
          </p:nvPr>
        </p:nvSpPr>
        <p:spPr>
          <a:xfrm>
            <a:off x="7048610" y="4292601"/>
            <a:ext cx="4810441" cy="861484"/>
          </a:xfrm>
        </p:spPr>
        <p:txBody>
          <a:bodyPr/>
          <a:lstStyle>
            <a:lvl1pPr>
              <a:lnSpc>
                <a:spcPct val="100000"/>
              </a:lnSpc>
              <a:defRPr>
                <a:solidFill>
                  <a:schemeClr val="bg1"/>
                </a:solidFill>
              </a:defRPr>
            </a:lvl1pPr>
          </a:lstStyle>
          <a:p>
            <a:pPr lvl="0"/>
            <a:r>
              <a:rPr lang="en-US"/>
              <a:t>Click to add sub heading</a:t>
            </a:r>
          </a:p>
        </p:txBody>
      </p:sp>
      <p:sp>
        <p:nvSpPr>
          <p:cNvPr id="14" name="Title 1"/>
          <p:cNvSpPr>
            <a:spLocks noGrp="1"/>
          </p:cNvSpPr>
          <p:nvPr>
            <p:ph type="ctrTitle" hasCustomPrompt="1"/>
          </p:nvPr>
        </p:nvSpPr>
        <p:spPr>
          <a:xfrm>
            <a:off x="7047934" y="3006013"/>
            <a:ext cx="4810985" cy="1237623"/>
          </a:xfrm>
        </p:spPr>
        <p:txBody>
          <a:bodyPr anchor="b">
            <a:normAutofit/>
          </a:bodyPr>
          <a:lstStyle>
            <a:lvl1pPr algn="l">
              <a:lnSpc>
                <a:spcPct val="100000"/>
              </a:lnSpc>
              <a:spcAft>
                <a:spcPts val="600"/>
              </a:spcAft>
              <a:defRPr sz="2800" b="1" baseline="0">
                <a:solidFill>
                  <a:schemeClr val="bg1"/>
                </a:solidFill>
                <a:latin typeface="Arial" charset="0"/>
                <a:ea typeface="Arial" charset="0"/>
                <a:cs typeface="Arial" charset="0"/>
              </a:defRPr>
            </a:lvl1pPr>
          </a:lstStyle>
          <a:p>
            <a:r>
              <a:rPr lang="en-US"/>
              <a:t>Cover Option C:</a:t>
            </a:r>
            <a:br>
              <a:rPr lang="en-US"/>
            </a:br>
            <a:r>
              <a:rPr lang="en-US"/>
              <a:t>Click to add heading</a:t>
            </a:r>
          </a:p>
        </p:txBody>
      </p:sp>
      <p:pic>
        <p:nvPicPr>
          <p:cNvPr id="9"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33725" y="140434"/>
            <a:ext cx="1215335" cy="896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 Box 19"/>
          <p:cNvSpPr txBox="1">
            <a:spLocks noChangeArrowheads="1"/>
          </p:cNvSpPr>
          <p:nvPr userDrawn="1"/>
        </p:nvSpPr>
        <p:spPr bwMode="auto">
          <a:xfrm>
            <a:off x="6581134" y="350125"/>
            <a:ext cx="3957421" cy="661720"/>
          </a:xfrm>
          <a:prstGeom prst="rect">
            <a:avLst/>
          </a:prstGeom>
          <a:noFill/>
          <a:ln w="9525">
            <a:noFill/>
            <a:miter lim="800000"/>
            <a:headEnd/>
            <a:tailEnd/>
          </a:ln>
          <a:effec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AU" sz="1600" b="1" dirty="0">
                <a:solidFill>
                  <a:schemeClr val="bg1"/>
                </a:solidFill>
                <a:latin typeface="Arial"/>
                <a:cs typeface="Arial"/>
              </a:rPr>
              <a:t>Edith Cowan University</a:t>
            </a:r>
          </a:p>
          <a:p>
            <a:pPr algn="r" eaLnBrk="1" hangingPunct="1">
              <a:spcBef>
                <a:spcPct val="50000"/>
              </a:spcBef>
              <a:defRPr/>
            </a:pPr>
            <a:r>
              <a:rPr lang="en-AU" sz="1400" b="0" dirty="0">
                <a:solidFill>
                  <a:schemeClr val="bg1"/>
                </a:solidFill>
                <a:latin typeface="Arial"/>
                <a:cs typeface="Arial"/>
              </a:rPr>
              <a:t>[Your School or</a:t>
            </a:r>
            <a:r>
              <a:rPr lang="en-AU" sz="1400" b="0" baseline="0" dirty="0">
                <a:solidFill>
                  <a:schemeClr val="bg1"/>
                </a:solidFill>
                <a:latin typeface="Arial"/>
                <a:cs typeface="Arial"/>
              </a:rPr>
              <a:t> Centre Name]</a:t>
            </a:r>
            <a:endParaRPr lang="en-AU" sz="933" b="0" dirty="0">
              <a:solidFill>
                <a:schemeClr val="bg1"/>
              </a:solidFill>
              <a:latin typeface="Arial"/>
              <a:cs typeface="Arial"/>
            </a:endParaRPr>
          </a:p>
        </p:txBody>
      </p:sp>
    </p:spTree>
    <p:extLst>
      <p:ext uri="{BB962C8B-B14F-4D97-AF65-F5344CB8AC3E}">
        <p14:creationId xmlns:p14="http://schemas.microsoft.com/office/powerpoint/2010/main" val="4291456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 tex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1064" y="1186543"/>
            <a:ext cx="8264453" cy="4990420"/>
          </a:xfrm>
        </p:spPr>
        <p:txBody>
          <a:bodyPr>
            <a:normAutofit/>
          </a:bodyPr>
          <a:lstStyle>
            <a:lvl1pPr>
              <a:lnSpc>
                <a:spcPct val="100000"/>
              </a:lnSpc>
              <a:defRPr sz="1600"/>
            </a:lvl1pPr>
            <a:lvl2pPr>
              <a:lnSpc>
                <a:spcPct val="100000"/>
              </a:lnSpc>
              <a:defRPr sz="1600"/>
            </a:lvl2pPr>
            <a:lvl3pPr>
              <a:lnSpc>
                <a:spcPct val="100000"/>
              </a:lnSpc>
              <a:defRPr sz="1600"/>
            </a:lvl3pPr>
          </a:lstStyle>
          <a:p>
            <a:pPr lvl="0"/>
            <a:r>
              <a:rPr lang="en-US"/>
              <a:t>Click to edit Master text styles</a:t>
            </a:r>
          </a:p>
          <a:p>
            <a:pPr lvl="1"/>
            <a:r>
              <a:rPr lang="en-US"/>
              <a:t>Second level</a:t>
            </a:r>
          </a:p>
          <a:p>
            <a:pPr lvl="2"/>
            <a:r>
              <a:rPr lang="en-US"/>
              <a:t>Third level</a:t>
            </a:r>
          </a:p>
        </p:txBody>
      </p:sp>
      <p:pic>
        <p:nvPicPr>
          <p:cNvPr id="7"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6666" y="-3174"/>
            <a:ext cx="1215335" cy="896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a:spLocks noChangeArrowheads="1"/>
          </p:cNvSpPr>
          <p:nvPr userDrawn="1"/>
        </p:nvSpPr>
        <p:spPr bwMode="auto">
          <a:xfrm>
            <a:off x="-1" y="0"/>
            <a:ext cx="10976665" cy="89326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sp>
        <p:nvSpPr>
          <p:cNvPr id="10" name="Title 1"/>
          <p:cNvSpPr>
            <a:spLocks noGrp="1"/>
          </p:cNvSpPr>
          <p:nvPr>
            <p:ph type="title" hasCustomPrompt="1"/>
          </p:nvPr>
        </p:nvSpPr>
        <p:spPr>
          <a:xfrm>
            <a:off x="461064" y="-3174"/>
            <a:ext cx="10515600" cy="896436"/>
          </a:xfrm>
        </p:spPr>
        <p:txBody>
          <a:bodyPr>
            <a:normAutofit/>
          </a:bodyPr>
          <a:lstStyle>
            <a:lvl1pPr>
              <a:defRPr sz="2400" b="1" baseline="0">
                <a:solidFill>
                  <a:schemeClr val="bg2"/>
                </a:solidFill>
              </a:defRPr>
            </a:lvl1pPr>
          </a:lstStyle>
          <a:p>
            <a:r>
              <a:rPr lang="en-US"/>
              <a:t>1 column text only slide. Click to add title. </a:t>
            </a:r>
          </a:p>
        </p:txBody>
      </p:sp>
    </p:spTree>
    <p:extLst>
      <p:ext uri="{BB962C8B-B14F-4D97-AF65-F5344CB8AC3E}">
        <p14:creationId xmlns:p14="http://schemas.microsoft.com/office/powerpoint/2010/main" val="327837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tex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1065" y="1186543"/>
            <a:ext cx="5181600" cy="4990420"/>
          </a:xfrm>
        </p:spPr>
        <p:txBody>
          <a:bodyPr>
            <a:normAutofit/>
          </a:bodyPr>
          <a:lstStyle>
            <a:lvl1pPr>
              <a:lnSpc>
                <a:spcPct val="100000"/>
              </a:lnSpc>
              <a:defRPr sz="1600"/>
            </a:lvl1pPr>
            <a:lvl2pPr>
              <a:lnSpc>
                <a:spcPct val="100000"/>
              </a:lnSpc>
              <a:defRPr sz="1600"/>
            </a:lvl2pPr>
            <a:lvl3pPr>
              <a:lnSpc>
                <a:spcPct val="100000"/>
              </a:lnSpc>
              <a:defRPr sz="16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559947" y="1186543"/>
            <a:ext cx="5181600" cy="4990420"/>
          </a:xfrm>
        </p:spPr>
        <p:txBody>
          <a:bodyPr>
            <a:normAutofit/>
          </a:bodyPr>
          <a:lstStyle>
            <a:lvl1pPr>
              <a:lnSpc>
                <a:spcPct val="100000"/>
              </a:lnSpc>
              <a:defRPr sz="1600"/>
            </a:lvl1pPr>
            <a:lvl2pPr>
              <a:lnSpc>
                <a:spcPct val="100000"/>
              </a:lnSpc>
              <a:defRPr sz="1600"/>
            </a:lvl2pPr>
            <a:lvl3pPr>
              <a:lnSpc>
                <a:spcPct val="100000"/>
              </a:lnSpc>
              <a:defRPr sz="1600"/>
            </a:lvl3pPr>
          </a:lstStyle>
          <a:p>
            <a:pPr lvl="0"/>
            <a:r>
              <a:rPr lang="en-US"/>
              <a:t>Click to edit Master text styles</a:t>
            </a:r>
          </a:p>
          <a:p>
            <a:pPr lvl="1"/>
            <a:r>
              <a:rPr lang="en-US"/>
              <a:t>Second level</a:t>
            </a:r>
          </a:p>
          <a:p>
            <a:pPr lvl="2"/>
            <a:r>
              <a:rPr lang="en-US"/>
              <a:t>Third level</a:t>
            </a:r>
          </a:p>
        </p:txBody>
      </p:sp>
      <p:pic>
        <p:nvPicPr>
          <p:cNvPr id="10"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6666" y="-3174"/>
            <a:ext cx="1215335" cy="896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a:spLocks noChangeArrowheads="1"/>
          </p:cNvSpPr>
          <p:nvPr userDrawn="1"/>
        </p:nvSpPr>
        <p:spPr bwMode="auto">
          <a:xfrm>
            <a:off x="-1" y="0"/>
            <a:ext cx="10976665" cy="89326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sp>
        <p:nvSpPr>
          <p:cNvPr id="13" name="Title 1"/>
          <p:cNvSpPr>
            <a:spLocks noGrp="1"/>
          </p:cNvSpPr>
          <p:nvPr>
            <p:ph type="title" hasCustomPrompt="1"/>
          </p:nvPr>
        </p:nvSpPr>
        <p:spPr>
          <a:xfrm>
            <a:off x="461065" y="-3174"/>
            <a:ext cx="10515600" cy="896436"/>
          </a:xfrm>
        </p:spPr>
        <p:txBody>
          <a:bodyPr>
            <a:normAutofit/>
          </a:bodyPr>
          <a:lstStyle>
            <a:lvl1pPr>
              <a:defRPr sz="2400" b="1" baseline="0">
                <a:solidFill>
                  <a:schemeClr val="bg2"/>
                </a:solidFill>
              </a:defRPr>
            </a:lvl1pPr>
          </a:lstStyle>
          <a:p>
            <a:r>
              <a:rPr lang="en-US"/>
              <a:t>2 column text only slide. Click to add title. </a:t>
            </a:r>
          </a:p>
        </p:txBody>
      </p:sp>
    </p:spTree>
    <p:extLst>
      <p:ext uri="{BB962C8B-B14F-4D97-AF65-F5344CB8AC3E}">
        <p14:creationId xmlns:p14="http://schemas.microsoft.com/office/powerpoint/2010/main" val="287183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 text + image on right">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468403" y="1186543"/>
            <a:ext cx="5181600" cy="4990420"/>
          </a:xfrm>
        </p:spPr>
        <p:txBody>
          <a:bodyPr>
            <a:normAutofit/>
          </a:bodyPr>
          <a:lstStyle>
            <a:lvl1pPr>
              <a:lnSpc>
                <a:spcPct val="100000"/>
              </a:lnSpc>
              <a:defRPr sz="1600"/>
            </a:lvl1pPr>
            <a:lvl2pPr>
              <a:lnSpc>
                <a:spcPct val="100000"/>
              </a:lnSpc>
              <a:defRPr sz="1600"/>
            </a:lvl2pPr>
            <a:lvl3pPr>
              <a:lnSpc>
                <a:spcPct val="100000"/>
              </a:lnSpc>
              <a:defRPr sz="1600"/>
            </a:lvl3pPr>
          </a:lstStyle>
          <a:p>
            <a:pPr lvl="0"/>
            <a:r>
              <a:rPr lang="en-US"/>
              <a:t>Click to edit Master text styles</a:t>
            </a:r>
          </a:p>
          <a:p>
            <a:pPr lvl="1"/>
            <a:r>
              <a:rPr lang="en-US"/>
              <a:t>Second level</a:t>
            </a:r>
          </a:p>
          <a:p>
            <a:pPr lvl="2"/>
            <a:r>
              <a:rPr lang="en-US"/>
              <a:t>Third level</a:t>
            </a:r>
          </a:p>
        </p:txBody>
      </p:sp>
      <p:pic>
        <p:nvPicPr>
          <p:cNvPr id="10"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6666" y="-3174"/>
            <a:ext cx="1215335" cy="896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a:spLocks noChangeArrowheads="1"/>
          </p:cNvSpPr>
          <p:nvPr userDrawn="1"/>
        </p:nvSpPr>
        <p:spPr bwMode="auto">
          <a:xfrm>
            <a:off x="1" y="0"/>
            <a:ext cx="10976665" cy="89326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sp>
        <p:nvSpPr>
          <p:cNvPr id="13" name="Title 1"/>
          <p:cNvSpPr>
            <a:spLocks noGrp="1"/>
          </p:cNvSpPr>
          <p:nvPr>
            <p:ph type="title" hasCustomPrompt="1"/>
          </p:nvPr>
        </p:nvSpPr>
        <p:spPr>
          <a:xfrm>
            <a:off x="461065" y="-3174"/>
            <a:ext cx="10515600" cy="896436"/>
          </a:xfrm>
        </p:spPr>
        <p:txBody>
          <a:bodyPr>
            <a:normAutofit/>
          </a:bodyPr>
          <a:lstStyle>
            <a:lvl1pPr>
              <a:defRPr sz="2400" b="1" baseline="0">
                <a:solidFill>
                  <a:schemeClr val="bg2"/>
                </a:solidFill>
              </a:defRPr>
            </a:lvl1pPr>
          </a:lstStyle>
          <a:p>
            <a:r>
              <a:rPr lang="en-US"/>
              <a:t>2 column: text with image on right. Click to add title.</a:t>
            </a:r>
          </a:p>
        </p:txBody>
      </p:sp>
      <p:sp>
        <p:nvSpPr>
          <p:cNvPr id="17" name="Picture Placeholder 16"/>
          <p:cNvSpPr>
            <a:spLocks noGrp="1" noChangeAspect="1"/>
          </p:cNvSpPr>
          <p:nvPr>
            <p:ph type="pic" sz="quarter" idx="12" hasCustomPrompt="1"/>
          </p:nvPr>
        </p:nvSpPr>
        <p:spPr>
          <a:xfrm>
            <a:off x="6470252" y="1185864"/>
            <a:ext cx="5181600" cy="4991099"/>
          </a:xfrm>
          <a:solidFill>
            <a:schemeClr val="tx2">
              <a:lumMod val="20000"/>
              <a:lumOff val="80000"/>
            </a:schemeClr>
          </a:solidFill>
        </p:spPr>
        <p:txBody>
          <a:bodyPr anchor="ctr">
            <a:normAutofit/>
          </a:bodyPr>
          <a:lstStyle>
            <a:lvl1pPr algn="ctr">
              <a:defRPr sz="1600" b="0"/>
            </a:lvl1pPr>
          </a:lstStyle>
          <a:p>
            <a:r>
              <a:rPr lang="en-US" dirty="0"/>
              <a:t>Click this icon to insert image</a:t>
            </a:r>
          </a:p>
        </p:txBody>
      </p:sp>
    </p:spTree>
    <p:extLst>
      <p:ext uri="{BB962C8B-B14F-4D97-AF65-F5344CB8AC3E}">
        <p14:creationId xmlns:p14="http://schemas.microsoft.com/office/powerpoint/2010/main" val="182972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 text + image on left">
    <p:spTree>
      <p:nvGrpSpPr>
        <p:cNvPr id="1" name=""/>
        <p:cNvGrpSpPr/>
        <p:nvPr/>
      </p:nvGrpSpPr>
      <p:grpSpPr>
        <a:xfrm>
          <a:off x="0" y="0"/>
          <a:ext cx="0" cy="0"/>
          <a:chOff x="0" y="0"/>
          <a:chExt cx="0" cy="0"/>
        </a:xfrm>
      </p:grpSpPr>
      <p:sp>
        <p:nvSpPr>
          <p:cNvPr id="11" name="Picture Placeholder 16"/>
          <p:cNvSpPr>
            <a:spLocks noGrp="1" noChangeAspect="1"/>
          </p:cNvSpPr>
          <p:nvPr>
            <p:ph type="pic" sz="quarter" idx="13" hasCustomPrompt="1"/>
          </p:nvPr>
        </p:nvSpPr>
        <p:spPr>
          <a:xfrm>
            <a:off x="468403" y="1185864"/>
            <a:ext cx="5181600" cy="4991099"/>
          </a:xfrm>
          <a:solidFill>
            <a:schemeClr val="tx2">
              <a:lumMod val="20000"/>
              <a:lumOff val="80000"/>
            </a:schemeClr>
          </a:solidFill>
        </p:spPr>
        <p:txBody>
          <a:bodyPr anchor="ctr">
            <a:normAutofit/>
          </a:bodyPr>
          <a:lstStyle>
            <a:lvl1pPr algn="ctr">
              <a:defRPr sz="1600" b="0"/>
            </a:lvl1pPr>
          </a:lstStyle>
          <a:p>
            <a:r>
              <a:rPr lang="en-US" dirty="0"/>
              <a:t>Click this icon to insert image</a:t>
            </a:r>
          </a:p>
        </p:txBody>
      </p:sp>
      <p:sp>
        <p:nvSpPr>
          <p:cNvPr id="6" name="Content Placeholder 2"/>
          <p:cNvSpPr>
            <a:spLocks noGrp="1"/>
          </p:cNvSpPr>
          <p:nvPr>
            <p:ph sz="half" idx="1"/>
          </p:nvPr>
        </p:nvSpPr>
        <p:spPr>
          <a:xfrm>
            <a:off x="6470252" y="1186543"/>
            <a:ext cx="5181600" cy="4990420"/>
          </a:xfrm>
        </p:spPr>
        <p:txBody>
          <a:bodyPr>
            <a:normAutofit/>
          </a:bodyPr>
          <a:lstStyle>
            <a:lvl1pPr>
              <a:lnSpc>
                <a:spcPct val="100000"/>
              </a:lnSpc>
              <a:defRPr sz="1600"/>
            </a:lvl1pPr>
            <a:lvl2pPr>
              <a:lnSpc>
                <a:spcPct val="100000"/>
              </a:lnSpc>
              <a:defRPr sz="1600"/>
            </a:lvl2pPr>
            <a:lvl3pPr>
              <a:lnSpc>
                <a:spcPct val="100000"/>
              </a:lnSpc>
              <a:defRPr sz="1600"/>
            </a:lvl3pPr>
          </a:lstStyle>
          <a:p>
            <a:pPr lvl="0"/>
            <a:r>
              <a:rPr lang="en-US"/>
              <a:t>Click to edit Master text styles</a:t>
            </a:r>
          </a:p>
          <a:p>
            <a:pPr lvl="1"/>
            <a:r>
              <a:rPr lang="en-US"/>
              <a:t>Second level</a:t>
            </a:r>
          </a:p>
          <a:p>
            <a:pPr lvl="2"/>
            <a:r>
              <a:rPr lang="en-US"/>
              <a:t>Third level</a:t>
            </a:r>
          </a:p>
        </p:txBody>
      </p:sp>
      <p:pic>
        <p:nvPicPr>
          <p:cNvPr id="10"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6666" y="-3174"/>
            <a:ext cx="1215335" cy="896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a:spLocks noChangeArrowheads="1"/>
          </p:cNvSpPr>
          <p:nvPr userDrawn="1"/>
        </p:nvSpPr>
        <p:spPr bwMode="auto">
          <a:xfrm>
            <a:off x="1" y="0"/>
            <a:ext cx="10976665" cy="89326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sp>
        <p:nvSpPr>
          <p:cNvPr id="13" name="Title 1"/>
          <p:cNvSpPr>
            <a:spLocks noGrp="1"/>
          </p:cNvSpPr>
          <p:nvPr>
            <p:ph type="title" hasCustomPrompt="1"/>
          </p:nvPr>
        </p:nvSpPr>
        <p:spPr>
          <a:xfrm>
            <a:off x="461065" y="-3174"/>
            <a:ext cx="10515600" cy="896436"/>
          </a:xfrm>
        </p:spPr>
        <p:txBody>
          <a:bodyPr>
            <a:normAutofit/>
          </a:bodyPr>
          <a:lstStyle>
            <a:lvl1pPr>
              <a:defRPr sz="2400" b="1" baseline="0">
                <a:solidFill>
                  <a:schemeClr val="bg2"/>
                </a:solidFill>
              </a:defRPr>
            </a:lvl1pPr>
          </a:lstStyle>
          <a:p>
            <a:r>
              <a:rPr lang="en-US"/>
              <a:t>2 column: text with image on left. Click to add title.</a:t>
            </a:r>
          </a:p>
        </p:txBody>
      </p:sp>
    </p:spTree>
    <p:extLst>
      <p:ext uri="{BB962C8B-B14F-4D97-AF65-F5344CB8AC3E}">
        <p14:creationId xmlns:p14="http://schemas.microsoft.com/office/powerpoint/2010/main" val="2046547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Cov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4"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6666" y="-3174"/>
            <a:ext cx="1215335" cy="896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a:spLocks noGrp="1"/>
          </p:cNvSpPr>
          <p:nvPr>
            <p:ph type="title" hasCustomPrompt="1"/>
          </p:nvPr>
        </p:nvSpPr>
        <p:spPr>
          <a:xfrm>
            <a:off x="838200" y="2766219"/>
            <a:ext cx="10515600" cy="1325563"/>
          </a:xfrm>
        </p:spPr>
        <p:txBody>
          <a:bodyPr>
            <a:normAutofit/>
          </a:bodyPr>
          <a:lstStyle>
            <a:lvl1pPr algn="ctr">
              <a:defRPr sz="3200" b="1" baseline="0">
                <a:solidFill>
                  <a:schemeClr val="bg1"/>
                </a:solidFill>
              </a:defRPr>
            </a:lvl1pPr>
          </a:lstStyle>
          <a:p>
            <a:r>
              <a:rPr lang="en-US"/>
              <a:t>Section cover: click to add heading</a:t>
            </a:r>
          </a:p>
        </p:txBody>
      </p:sp>
    </p:spTree>
    <p:extLst>
      <p:ext uri="{BB962C8B-B14F-4D97-AF65-F5344CB8AC3E}">
        <p14:creationId xmlns:p14="http://schemas.microsoft.com/office/powerpoint/2010/main" val="3233176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99623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Lst>
  <p:hf sldNum="0" hdr="0" ftr="0" dt="0"/>
  <p:txStyles>
    <p:titleStyle>
      <a:lvl1pPr algn="l" defTabSz="914377" rtl="0" eaLnBrk="1" latinLnBrk="0" hangingPunct="1">
        <a:lnSpc>
          <a:spcPct val="90000"/>
        </a:lnSpc>
        <a:spcBef>
          <a:spcPct val="0"/>
        </a:spcBef>
        <a:buNone/>
        <a:defRPr sz="3200" kern="1200">
          <a:solidFill>
            <a:schemeClr val="tx1"/>
          </a:solidFill>
          <a:latin typeface="Arial" charset="0"/>
          <a:ea typeface="Arial" charset="0"/>
          <a:cs typeface="Arial"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2133" kern="1200">
          <a:solidFill>
            <a:schemeClr val="tx1"/>
          </a:solidFill>
          <a:latin typeface="Arial" charset="0"/>
          <a:ea typeface="Arial" charset="0"/>
          <a:cs typeface="Arial" charset="0"/>
        </a:defRPr>
      </a:lvl1pPr>
      <a:lvl2pPr marL="68578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Arial" charset="0"/>
          <a:ea typeface="Arial" charset="0"/>
          <a:cs typeface="Arial"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www.safeguardingstudentlearning.net/wp-content/uploads/2012/05/OLT_MSLE_Project-Literature-AnalysisFINAL.pdf" TargetMode="External"/><Relationship Id="rId2" Type="http://schemas.openxmlformats.org/officeDocument/2006/relationships/hyperlink" Target="http://www.ncsehe.edu.au/" TargetMode="External"/><Relationship Id="rId1" Type="http://schemas.openxmlformats.org/officeDocument/2006/relationships/slideLayout" Target="../slideLayouts/slideLayout5.xml"/><Relationship Id="rId4" Type="http://schemas.openxmlformats.org/officeDocument/2006/relationships/hyperlink" Target="https://www.ncsehe.edu.au/publications/exams-assessment-adjustments-inclusio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intranet.birmingham.ac.uk/staff/teaching-academy/documents/public/lgbt-best-practice-guide.pdf" TargetMode="External"/><Relationship Id="rId2" Type="http://schemas.openxmlformats.org/officeDocument/2006/relationships/hyperlink" Target="https://tcc-j2made.s3.amazonaws.com/uploads/2018/09/White-Paper-Final.pdf"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blogs.deakin.edu.au/iccb/" TargetMode="External"/><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shows.acast.com/the-internationalist/episodes/episode-2-how-can-the-curriculum-be-authentic-to-where-its-t" TargetMode="External"/><Relationship Id="rId2" Type="http://schemas.openxmlformats.org/officeDocument/2006/relationships/hyperlink" Target="https://blogs.bath.ac.uk/athenaswan/2019/09/25/intersectionality-moving-beyond-a-single-dimension-of-inequality/"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2751" y="1659349"/>
            <a:ext cx="9640609" cy="2713929"/>
          </a:xfrm>
        </p:spPr>
        <p:txBody>
          <a:bodyPr>
            <a:normAutofit/>
          </a:bodyPr>
          <a:lstStyle/>
          <a:p>
            <a:pPr algn="l">
              <a:lnSpc>
                <a:spcPct val="120000"/>
              </a:lnSpc>
              <a:spcBef>
                <a:spcPts val="1200"/>
              </a:spcBef>
              <a:spcAft>
                <a:spcPts val="0"/>
              </a:spcAft>
            </a:pPr>
            <a:r>
              <a:rPr lang="en-AU" sz="3600" b="1" dirty="0">
                <a:effectLst/>
                <a:latin typeface="Arial" panose="020B0604020202020204" pitchFamily="34" charset="0"/>
                <a:ea typeface="Calibri" panose="020F0502020204030204" pitchFamily="34" charset="0"/>
                <a:cs typeface="Times New Roman" panose="02020603050405020304" pitchFamily="18" charset="0"/>
              </a:rPr>
              <a:t>Addressing Equity, Diversity, and Inclusion in VC and National Awards</a:t>
            </a:r>
            <a:endParaRPr lang="en-AU" sz="36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CD4EC042-54F1-4034-BA27-DC71230507CB}"/>
              </a:ext>
            </a:extLst>
          </p:cNvPr>
          <p:cNvSpPr/>
          <p:nvPr/>
        </p:nvSpPr>
        <p:spPr>
          <a:xfrm>
            <a:off x="6871065" y="687979"/>
            <a:ext cx="3692435" cy="3135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defTabSz="914354">
              <a:defRPr/>
            </a:pPr>
            <a:r>
              <a:rPr kumimoji="0" lang="en-AU" sz="1600" b="0" i="0" u="none" strike="noStrike" kern="1200" cap="none" spc="0" normalizeH="0" baseline="0" noProof="0" dirty="0">
                <a:ln>
                  <a:noFill/>
                </a:ln>
                <a:solidFill>
                  <a:srgbClr val="FFFFFF"/>
                </a:solidFill>
                <a:effectLst/>
                <a:uLnTx/>
                <a:uFillTx/>
                <a:latin typeface="Arial"/>
                <a:cs typeface="Arial"/>
              </a:rPr>
              <a:t>Access and Equity</a:t>
            </a:r>
          </a:p>
        </p:txBody>
      </p:sp>
    </p:spTree>
    <p:extLst>
      <p:ext uri="{BB962C8B-B14F-4D97-AF65-F5344CB8AC3E}">
        <p14:creationId xmlns:p14="http://schemas.microsoft.com/office/powerpoint/2010/main" val="998337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F3F65C3-0477-40F8-8D39-687CF33E7FF9}"/>
              </a:ext>
            </a:extLst>
          </p:cNvPr>
          <p:cNvPicPr>
            <a:picLocks noGrp="1" noChangeAspect="1"/>
          </p:cNvPicPr>
          <p:nvPr>
            <p:ph sz="half" idx="1"/>
          </p:nvPr>
        </p:nvPicPr>
        <p:blipFill>
          <a:blip r:embed="rId2"/>
          <a:stretch>
            <a:fillRect/>
          </a:stretch>
        </p:blipFill>
        <p:spPr>
          <a:xfrm>
            <a:off x="461064" y="1736087"/>
            <a:ext cx="4495800" cy="2381250"/>
          </a:xfrm>
        </p:spPr>
      </p:pic>
      <p:sp>
        <p:nvSpPr>
          <p:cNvPr id="3" name="Title 2">
            <a:extLst>
              <a:ext uri="{FF2B5EF4-FFF2-40B4-BE49-F238E27FC236}">
                <a16:creationId xmlns:a16="http://schemas.microsoft.com/office/drawing/2014/main" id="{5BD4BB38-9CDA-49A0-944E-42D60E1E6189}"/>
              </a:ext>
            </a:extLst>
          </p:cNvPr>
          <p:cNvSpPr>
            <a:spLocks noGrp="1"/>
          </p:cNvSpPr>
          <p:nvPr>
            <p:ph type="title"/>
          </p:nvPr>
        </p:nvSpPr>
        <p:spPr/>
        <p:txBody>
          <a:bodyPr/>
          <a:lstStyle/>
          <a:p>
            <a:r>
              <a:rPr lang="en-AU" dirty="0"/>
              <a:t>Learning more…</a:t>
            </a:r>
          </a:p>
        </p:txBody>
      </p:sp>
      <p:sp>
        <p:nvSpPr>
          <p:cNvPr id="8" name="Content Placeholder 1">
            <a:extLst>
              <a:ext uri="{FF2B5EF4-FFF2-40B4-BE49-F238E27FC236}">
                <a16:creationId xmlns:a16="http://schemas.microsoft.com/office/drawing/2014/main" id="{DFF7C23F-84A6-4550-A61D-31521BBFC508}"/>
              </a:ext>
            </a:extLst>
          </p:cNvPr>
          <p:cNvSpPr txBox="1">
            <a:spLocks/>
          </p:cNvSpPr>
          <p:nvPr/>
        </p:nvSpPr>
        <p:spPr>
          <a:xfrm>
            <a:off x="461064" y="1186543"/>
            <a:ext cx="4921641" cy="646331"/>
          </a:xfrm>
          <a:prstGeom prst="rect">
            <a:avLst/>
          </a:prstGeom>
        </p:spPr>
        <p:txBody>
          <a:bodyPr vert="horz" lIns="91440" tIns="45720" rIns="91440" bIns="45720" rtlCol="0">
            <a:normAutofit fontScale="92500" lnSpcReduction="10000"/>
          </a:bodyPr>
          <a:lstStyle>
            <a:lvl1pPr marL="0" indent="0" algn="l" defTabSz="914377" rtl="0" eaLnBrk="1" latinLnBrk="0" hangingPunct="1">
              <a:lnSpc>
                <a:spcPct val="100000"/>
              </a:lnSpc>
              <a:spcBef>
                <a:spcPts val="1000"/>
              </a:spcBef>
              <a:buFont typeface="Arial" panose="020B0604020202020204" pitchFamily="34" charset="0"/>
              <a:buNone/>
              <a:defRPr sz="1600" kern="1200">
                <a:solidFill>
                  <a:schemeClr val="tx1"/>
                </a:solidFill>
                <a:latin typeface="Arial" charset="0"/>
                <a:ea typeface="Arial" charset="0"/>
                <a:cs typeface="Arial" charset="0"/>
              </a:defRPr>
            </a:lvl1pPr>
            <a:lvl2pPr marL="685783" indent="-228594"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2pPr>
            <a:lvl3pPr marL="1142971" indent="-228594"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t>ECU Graduate Certificate of Academic Practice</a:t>
            </a:r>
          </a:p>
          <a:p>
            <a:r>
              <a:rPr lang="en-AU" dirty="0"/>
              <a:t>(or micro credentials)</a:t>
            </a:r>
          </a:p>
        </p:txBody>
      </p:sp>
      <p:pic>
        <p:nvPicPr>
          <p:cNvPr id="10" name="Picture 9">
            <a:extLst>
              <a:ext uri="{FF2B5EF4-FFF2-40B4-BE49-F238E27FC236}">
                <a16:creationId xmlns:a16="http://schemas.microsoft.com/office/drawing/2014/main" id="{344009B4-1D07-4EEF-8EB2-F57B4FFE07A0}"/>
              </a:ext>
            </a:extLst>
          </p:cNvPr>
          <p:cNvPicPr>
            <a:picLocks noChangeAspect="1"/>
          </p:cNvPicPr>
          <p:nvPr/>
        </p:nvPicPr>
        <p:blipFill>
          <a:blip r:embed="rId3"/>
          <a:stretch>
            <a:fillRect/>
          </a:stretch>
        </p:blipFill>
        <p:spPr>
          <a:xfrm rot="200879">
            <a:off x="8856909" y="1207392"/>
            <a:ext cx="2524083" cy="3664452"/>
          </a:xfrm>
          <a:prstGeom prst="rect">
            <a:avLst/>
          </a:prstGeom>
        </p:spPr>
      </p:pic>
      <p:sp>
        <p:nvSpPr>
          <p:cNvPr id="11" name="Content Placeholder 1">
            <a:extLst>
              <a:ext uri="{FF2B5EF4-FFF2-40B4-BE49-F238E27FC236}">
                <a16:creationId xmlns:a16="http://schemas.microsoft.com/office/drawing/2014/main" id="{1E40FFC8-D347-474E-BFF3-3F1CC476C09A}"/>
              </a:ext>
            </a:extLst>
          </p:cNvPr>
          <p:cNvSpPr txBox="1">
            <a:spLocks/>
          </p:cNvSpPr>
          <p:nvPr/>
        </p:nvSpPr>
        <p:spPr>
          <a:xfrm>
            <a:off x="461064" y="4022252"/>
            <a:ext cx="4921641" cy="2519950"/>
          </a:xfrm>
          <a:prstGeom prst="rect">
            <a:avLst/>
          </a:prstGeom>
        </p:spPr>
        <p:txBody>
          <a:bodyPr vert="horz" lIns="91440" tIns="45720" rIns="91440" bIns="45720" rtlCol="0">
            <a:normAutofit/>
          </a:bodyPr>
          <a:lstStyle>
            <a:lvl1pPr marL="0" indent="0" algn="l" defTabSz="914377" rtl="0" eaLnBrk="1" latinLnBrk="0" hangingPunct="1">
              <a:lnSpc>
                <a:spcPct val="100000"/>
              </a:lnSpc>
              <a:spcBef>
                <a:spcPts val="1000"/>
              </a:spcBef>
              <a:buFont typeface="Arial" panose="020B0604020202020204" pitchFamily="34" charset="0"/>
              <a:buNone/>
              <a:defRPr sz="1600" kern="1200">
                <a:solidFill>
                  <a:schemeClr val="tx1"/>
                </a:solidFill>
                <a:latin typeface="Arial" charset="0"/>
                <a:ea typeface="Arial" charset="0"/>
                <a:cs typeface="Arial" charset="0"/>
              </a:defRPr>
            </a:lvl1pPr>
            <a:lvl2pPr marL="685783" indent="-228594"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2pPr>
            <a:lvl3pPr marL="1142971" indent="-228594"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t>Communities of practice</a:t>
            </a:r>
          </a:p>
          <a:p>
            <a:pPr marL="285750" indent="-285750">
              <a:buFont typeface="Arial" panose="020B0604020202020204" pitchFamily="34" charset="0"/>
              <a:buChar char="•"/>
            </a:pPr>
            <a:r>
              <a:rPr lang="en-AU" dirty="0"/>
              <a:t>Inclusive Education </a:t>
            </a:r>
          </a:p>
          <a:p>
            <a:pPr marL="285750" indent="-285750">
              <a:buFont typeface="Arial" panose="020B0604020202020204" pitchFamily="34" charset="0"/>
              <a:buChar char="•"/>
            </a:pPr>
            <a:r>
              <a:rPr lang="en-AU" dirty="0"/>
              <a:t>Blended Learning</a:t>
            </a:r>
          </a:p>
          <a:p>
            <a:pPr marL="285750" indent="-285750">
              <a:buFont typeface="Arial" panose="020B0604020202020204" pitchFamily="34" charset="0"/>
              <a:buChar char="•"/>
            </a:pPr>
            <a:r>
              <a:rPr lang="en-AU" dirty="0"/>
              <a:t>Work Integrated Learning</a:t>
            </a:r>
          </a:p>
          <a:p>
            <a:pPr marL="285750" indent="-285750">
              <a:buFont typeface="Arial" panose="020B0604020202020204" pitchFamily="34" charset="0"/>
              <a:buChar char="•"/>
            </a:pPr>
            <a:r>
              <a:rPr lang="en-AU" dirty="0"/>
              <a:t>Scholarship of Teaching and Learning</a:t>
            </a:r>
          </a:p>
        </p:txBody>
      </p:sp>
      <p:sp>
        <p:nvSpPr>
          <p:cNvPr id="12" name="Content Placeholder 1">
            <a:extLst>
              <a:ext uri="{FF2B5EF4-FFF2-40B4-BE49-F238E27FC236}">
                <a16:creationId xmlns:a16="http://schemas.microsoft.com/office/drawing/2014/main" id="{FE61F50A-C2B9-4337-8B52-F37147C2DF6E}"/>
              </a:ext>
            </a:extLst>
          </p:cNvPr>
          <p:cNvSpPr txBox="1">
            <a:spLocks/>
          </p:cNvSpPr>
          <p:nvPr/>
        </p:nvSpPr>
        <p:spPr>
          <a:xfrm>
            <a:off x="6703179" y="946082"/>
            <a:ext cx="4921641" cy="646331"/>
          </a:xfrm>
          <a:prstGeom prst="rect">
            <a:avLst/>
          </a:prstGeom>
        </p:spPr>
        <p:txBody>
          <a:bodyPr vert="horz" lIns="91440" tIns="45720" rIns="91440" bIns="45720" rtlCol="0">
            <a:normAutofit/>
          </a:bodyPr>
          <a:lstStyle>
            <a:lvl1pPr marL="0" indent="0" algn="l" defTabSz="914377" rtl="0" eaLnBrk="1" latinLnBrk="0" hangingPunct="1">
              <a:lnSpc>
                <a:spcPct val="100000"/>
              </a:lnSpc>
              <a:spcBef>
                <a:spcPts val="1000"/>
              </a:spcBef>
              <a:buFont typeface="Arial" panose="020B0604020202020204" pitchFamily="34" charset="0"/>
              <a:buNone/>
              <a:defRPr sz="1600" kern="1200">
                <a:solidFill>
                  <a:schemeClr val="tx1"/>
                </a:solidFill>
                <a:latin typeface="Arial" charset="0"/>
                <a:ea typeface="Arial" charset="0"/>
                <a:cs typeface="Arial" charset="0"/>
              </a:defRPr>
            </a:lvl1pPr>
            <a:lvl2pPr marL="685783" indent="-228594"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2pPr>
            <a:lvl3pPr marL="1142971" indent="-228594"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t>Resources</a:t>
            </a:r>
          </a:p>
        </p:txBody>
      </p:sp>
      <p:pic>
        <p:nvPicPr>
          <p:cNvPr id="14" name="Picture 13">
            <a:extLst>
              <a:ext uri="{FF2B5EF4-FFF2-40B4-BE49-F238E27FC236}">
                <a16:creationId xmlns:a16="http://schemas.microsoft.com/office/drawing/2014/main" id="{3630343E-E684-4F0C-866C-0835D8742557}"/>
              </a:ext>
            </a:extLst>
          </p:cNvPr>
          <p:cNvPicPr>
            <a:picLocks noChangeAspect="1"/>
          </p:cNvPicPr>
          <p:nvPr/>
        </p:nvPicPr>
        <p:blipFill>
          <a:blip r:embed="rId4"/>
          <a:stretch>
            <a:fillRect/>
          </a:stretch>
        </p:blipFill>
        <p:spPr>
          <a:xfrm>
            <a:off x="6048108" y="1783146"/>
            <a:ext cx="2766955" cy="2306818"/>
          </a:xfrm>
          <a:prstGeom prst="rect">
            <a:avLst/>
          </a:prstGeom>
        </p:spPr>
      </p:pic>
    </p:spTree>
    <p:extLst>
      <p:ext uri="{BB962C8B-B14F-4D97-AF65-F5344CB8AC3E}">
        <p14:creationId xmlns:p14="http://schemas.microsoft.com/office/powerpoint/2010/main" val="92595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CC701B-9191-4B53-B9BC-341CCFAF7116}"/>
              </a:ext>
            </a:extLst>
          </p:cNvPr>
          <p:cNvSpPr>
            <a:spLocks noGrp="1"/>
          </p:cNvSpPr>
          <p:nvPr>
            <p:ph sz="half" idx="1"/>
          </p:nvPr>
        </p:nvSpPr>
        <p:spPr>
          <a:xfrm>
            <a:off x="461064" y="980388"/>
            <a:ext cx="11501550" cy="5196575"/>
          </a:xfrm>
        </p:spPr>
        <p:txBody>
          <a:bodyPr>
            <a:noAutofit/>
          </a:bodyPr>
          <a:lstStyle/>
          <a:p>
            <a:r>
              <a:rPr lang="en-AU" sz="1400" dirty="0">
                <a:latin typeface="Arial" panose="020B0604020202020204" pitchFamily="34" charset="0"/>
                <a:cs typeface="Arial" panose="020B0604020202020204" pitchFamily="34" charset="0"/>
                <a:hlinkClick r:id="rId2"/>
              </a:rPr>
              <a:t>National Centre for Student Equity in Higher Education </a:t>
            </a:r>
            <a:r>
              <a:rPr lang="en-AU" sz="1400" dirty="0">
                <a:latin typeface="Arial" panose="020B0604020202020204" pitchFamily="34" charset="0"/>
                <a:cs typeface="Arial" panose="020B0604020202020204" pitchFamily="34" charset="0"/>
              </a:rPr>
              <a:t>(NCSEHE)</a:t>
            </a:r>
          </a:p>
          <a:p>
            <a:pPr marL="285750"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Features a research database – filter results type/focus by 3 areas: Policy, Practice, and Research</a:t>
            </a:r>
          </a:p>
          <a:p>
            <a:pPr marL="358775" indent="-358775"/>
            <a:endParaRPr lang="en-AU" sz="1400" dirty="0">
              <a:effectLst/>
              <a:latin typeface="Arial" panose="020B0604020202020204" pitchFamily="34" charset="0"/>
              <a:ea typeface="Calibri" panose="020F0502020204030204" pitchFamily="34" charset="0"/>
              <a:cs typeface="Arial" panose="020B0604020202020204" pitchFamily="34" charset="0"/>
            </a:endParaRPr>
          </a:p>
          <a:p>
            <a:pPr marL="358775" indent="-358775"/>
            <a:r>
              <a:rPr lang="en-AU" sz="1400" dirty="0">
                <a:effectLst/>
                <a:latin typeface="Arial" panose="020B0604020202020204" pitchFamily="34" charset="0"/>
                <a:ea typeface="Calibri" panose="020F0502020204030204" pitchFamily="34" charset="0"/>
                <a:cs typeface="Arial" panose="020B0604020202020204" pitchFamily="34" charset="0"/>
              </a:rPr>
              <a:t>Harvey, A., </a:t>
            </a:r>
            <a:r>
              <a:rPr lang="en-AU" sz="1400" dirty="0" err="1">
                <a:effectLst/>
                <a:latin typeface="Arial" panose="020B0604020202020204" pitchFamily="34" charset="0"/>
                <a:ea typeface="Calibri" panose="020F0502020204030204" pitchFamily="34" charset="0"/>
                <a:cs typeface="Arial" panose="020B0604020202020204" pitchFamily="34" charset="0"/>
              </a:rPr>
              <a:t>Burnheim</a:t>
            </a:r>
            <a:r>
              <a:rPr lang="en-AU" sz="1400" dirty="0">
                <a:effectLst/>
                <a:latin typeface="Arial" panose="020B0604020202020204" pitchFamily="34" charset="0"/>
                <a:ea typeface="Calibri" panose="020F0502020204030204" pitchFamily="34" charset="0"/>
                <a:cs typeface="Arial" panose="020B0604020202020204" pitchFamily="34" charset="0"/>
              </a:rPr>
              <a:t>, C. &amp; Brett, M. (Eds.). (2016). </a:t>
            </a:r>
            <a:r>
              <a:rPr lang="en-AU" sz="1400" i="1" dirty="0">
                <a:effectLst/>
                <a:latin typeface="Arial" panose="020B0604020202020204" pitchFamily="34" charset="0"/>
                <a:ea typeface="Calibri" panose="020F0502020204030204" pitchFamily="34" charset="0"/>
                <a:cs typeface="Arial" panose="020B0604020202020204" pitchFamily="34" charset="0"/>
              </a:rPr>
              <a:t>Student equity in Australian higher education: Twenty five years of A Fair Chance for All. </a:t>
            </a:r>
            <a:r>
              <a:rPr lang="en-AU" sz="1400" dirty="0">
                <a:effectLst/>
                <a:latin typeface="Arial" panose="020B0604020202020204" pitchFamily="34" charset="0"/>
                <a:ea typeface="Calibri" panose="020F0502020204030204" pitchFamily="34" charset="0"/>
                <a:cs typeface="Arial" panose="020B0604020202020204" pitchFamily="34" charset="0"/>
              </a:rPr>
              <a:t>Singapore: Springer.</a:t>
            </a:r>
          </a:p>
          <a:p>
            <a:pPr marL="358775" indent="-358775"/>
            <a:r>
              <a:rPr lang="en-AU" sz="1400" dirty="0">
                <a:effectLst/>
                <a:latin typeface="Arial" panose="020B0604020202020204" pitchFamily="34" charset="0"/>
                <a:ea typeface="Calibri" panose="020F0502020204030204" pitchFamily="34" charset="0"/>
                <a:cs typeface="Arial" panose="020B0604020202020204" pitchFamily="34" charset="0"/>
              </a:rPr>
              <a:t>Williams, D.A., Berger, J.B. &amp; McClendon, S.A. (2005). </a:t>
            </a:r>
            <a:r>
              <a:rPr lang="en-AU" sz="1400" i="1" dirty="0">
                <a:effectLst/>
                <a:latin typeface="Arial" panose="020B0604020202020204" pitchFamily="34" charset="0"/>
                <a:ea typeface="Calibri" panose="020F0502020204030204" pitchFamily="34" charset="0"/>
                <a:cs typeface="Arial" panose="020B0604020202020204" pitchFamily="34" charset="0"/>
              </a:rPr>
              <a:t>Toward a Model of Inclusive Excellence and Change in Postsecondary Institutions</a:t>
            </a:r>
            <a:r>
              <a:rPr lang="en-AU" sz="1400" dirty="0">
                <a:effectLst/>
                <a:latin typeface="Arial" panose="020B0604020202020204" pitchFamily="34" charset="0"/>
                <a:ea typeface="Calibri" panose="020F0502020204030204" pitchFamily="34" charset="0"/>
                <a:cs typeface="Arial" panose="020B0604020202020204" pitchFamily="34" charset="0"/>
              </a:rPr>
              <a:t>. Washington: Association for American Colleges &amp; Universities.</a:t>
            </a:r>
          </a:p>
          <a:p>
            <a:pPr marL="358775" indent="-358775"/>
            <a:r>
              <a:rPr lang="en-AU" sz="1400" dirty="0">
                <a:effectLst/>
                <a:latin typeface="Arial" panose="020B0604020202020204" pitchFamily="34" charset="0"/>
                <a:ea typeface="Calibri" panose="020F0502020204030204" pitchFamily="34" charset="0"/>
                <a:cs typeface="Arial" panose="020B0604020202020204" pitchFamily="34" charset="0"/>
              </a:rPr>
              <a:t>Zacharias, N. &amp; Brett, M. (2019). The Best Chance for All: Student Equity 2030 — A long-term strategic vision for student equity in higher education. </a:t>
            </a:r>
            <a:r>
              <a:rPr lang="en-AU" sz="1400" i="1" dirty="0">
                <a:effectLst/>
                <a:latin typeface="Arial" panose="020B0604020202020204" pitchFamily="34" charset="0"/>
                <a:ea typeface="Calibri" panose="020F0502020204030204" pitchFamily="34" charset="0"/>
                <a:cs typeface="Arial" panose="020B0604020202020204" pitchFamily="34" charset="0"/>
              </a:rPr>
              <a:t>Final Report, National Centre for Student Equity in Higher Education </a:t>
            </a:r>
            <a:r>
              <a:rPr lang="en-AU" sz="1400" dirty="0">
                <a:effectLst/>
                <a:latin typeface="Arial" panose="020B0604020202020204" pitchFamily="34" charset="0"/>
                <a:ea typeface="Calibri" panose="020F0502020204030204" pitchFamily="34" charset="0"/>
                <a:cs typeface="Arial" panose="020B0604020202020204" pitchFamily="34" charset="0"/>
              </a:rPr>
              <a:t>(NCSEHE).</a:t>
            </a:r>
          </a:p>
          <a:p>
            <a:pPr marL="358775" indent="-358775"/>
            <a:endParaRPr lang="en-AU" sz="1400" dirty="0">
              <a:latin typeface="Arial" panose="020B0604020202020204" pitchFamily="34" charset="0"/>
              <a:cs typeface="Arial" panose="020B0604020202020204" pitchFamily="34" charset="0"/>
            </a:endParaRPr>
          </a:p>
          <a:p>
            <a:pPr marL="358775" indent="-358775"/>
            <a:r>
              <a:rPr lang="en-AU" sz="1400" dirty="0">
                <a:latin typeface="Arial" panose="020B0604020202020204" pitchFamily="34" charset="0"/>
                <a:cs typeface="Arial" panose="020B0604020202020204" pitchFamily="34" charset="0"/>
              </a:rPr>
              <a:t>Nelson, K., Creagh, T., &amp; Clarke, J. (2009). Social justice and equity in the Higher Education context. Literature analysis and synthesis: Development of a set of social justice principles. OLT. </a:t>
            </a:r>
            <a:r>
              <a:rPr lang="en-AU" sz="1400" dirty="0">
                <a:latin typeface="Arial" panose="020B0604020202020204" pitchFamily="34" charset="0"/>
                <a:cs typeface="Arial" panose="020B0604020202020204" pitchFamily="34" charset="0"/>
                <a:hlinkClick r:id="rId3"/>
              </a:rPr>
              <a:t>http://www.safeguardingstudentlearning.net/wp-content/uploads/2012/05/OLT_MSLE_Project-Literature-AnalysisFINAL.pdf</a:t>
            </a:r>
            <a:endParaRPr lang="en-AU" sz="1400" dirty="0">
              <a:latin typeface="Arial" panose="020B0604020202020204" pitchFamily="34" charset="0"/>
              <a:cs typeface="Arial" panose="020B0604020202020204" pitchFamily="34" charset="0"/>
            </a:endParaRPr>
          </a:p>
          <a:p>
            <a:pPr marL="358775" indent="-358775"/>
            <a:r>
              <a:rPr lang="en-AU" sz="1400" dirty="0">
                <a:effectLst/>
                <a:latin typeface="Arial" panose="020B0604020202020204" pitchFamily="34" charset="0"/>
                <a:ea typeface="Calibri" panose="020F0502020204030204" pitchFamily="34" charset="0"/>
                <a:cs typeface="Arial" panose="020B0604020202020204" pitchFamily="34" charset="0"/>
              </a:rPr>
              <a:t> Tai, </a:t>
            </a:r>
            <a:r>
              <a:rPr lang="en-AU" sz="1400" dirty="0" err="1">
                <a:effectLst/>
                <a:latin typeface="Arial" panose="020B0604020202020204" pitchFamily="34" charset="0"/>
                <a:ea typeface="Calibri" panose="020F0502020204030204" pitchFamily="34" charset="0"/>
                <a:cs typeface="Arial" panose="020B0604020202020204" pitchFamily="34" charset="0"/>
              </a:rPr>
              <a:t>Ajjawi</a:t>
            </a:r>
            <a:r>
              <a:rPr lang="en-AU" sz="1400" dirty="0">
                <a:effectLst/>
                <a:latin typeface="Arial" panose="020B0604020202020204" pitchFamily="34" charset="0"/>
                <a:ea typeface="Calibri" panose="020F0502020204030204" pitchFamily="34" charset="0"/>
                <a:cs typeface="Arial" panose="020B0604020202020204" pitchFamily="34" charset="0"/>
              </a:rPr>
              <a:t>, Bearman, </a:t>
            </a:r>
            <a:r>
              <a:rPr lang="en-AU" sz="1400" dirty="0" err="1">
                <a:effectLst/>
                <a:latin typeface="Arial" panose="020B0604020202020204" pitchFamily="34" charset="0"/>
                <a:ea typeface="Calibri" panose="020F0502020204030204" pitchFamily="34" charset="0"/>
                <a:cs typeface="Arial" panose="020B0604020202020204" pitchFamily="34" charset="0"/>
              </a:rPr>
              <a:t>Dargusch</a:t>
            </a:r>
            <a:r>
              <a:rPr lang="en-AU" sz="1400" dirty="0">
                <a:effectLst/>
                <a:latin typeface="Arial" panose="020B0604020202020204" pitchFamily="34" charset="0"/>
                <a:ea typeface="Calibri" panose="020F0502020204030204" pitchFamily="34" charset="0"/>
                <a:cs typeface="Arial" panose="020B0604020202020204" pitchFamily="34" charset="0"/>
              </a:rPr>
              <a:t>, </a:t>
            </a:r>
            <a:r>
              <a:rPr lang="en-AU" sz="1400" dirty="0" err="1">
                <a:effectLst/>
                <a:latin typeface="Arial" panose="020B0604020202020204" pitchFamily="34" charset="0"/>
                <a:ea typeface="Calibri" panose="020F0502020204030204" pitchFamily="34" charset="0"/>
                <a:cs typeface="Arial" panose="020B0604020202020204" pitchFamily="34" charset="0"/>
              </a:rPr>
              <a:t>Dracup</a:t>
            </a:r>
            <a:r>
              <a:rPr lang="en-AU" sz="1400" dirty="0">
                <a:effectLst/>
                <a:latin typeface="Arial" panose="020B0604020202020204" pitchFamily="34" charset="0"/>
                <a:ea typeface="Calibri" panose="020F0502020204030204" pitchFamily="34" charset="0"/>
                <a:cs typeface="Arial" panose="020B0604020202020204" pitchFamily="34" charset="0"/>
              </a:rPr>
              <a:t>, Harris &amp; Mahoney. (2022). Re-imagining exams: How do assessment adjustments impact on inclusion? </a:t>
            </a:r>
            <a:r>
              <a:rPr lang="en-AU" sz="1400" dirty="0">
                <a:effectLst/>
                <a:latin typeface="Arial" panose="020B0604020202020204" pitchFamily="34" charset="0"/>
                <a:ea typeface="Calibri" panose="020F0502020204030204" pitchFamily="34" charset="0"/>
                <a:cs typeface="Arial" panose="020B0604020202020204" pitchFamily="34" charset="0"/>
                <a:hlinkClick r:id="rId4"/>
              </a:rPr>
              <a:t>https://www.ncsehe.edu.au/publications/exams-assessment-adjustments-inclusion/</a:t>
            </a:r>
            <a:r>
              <a:rPr lang="en-AU" sz="1400" dirty="0">
                <a:effectLst/>
                <a:latin typeface="Arial" panose="020B0604020202020204" pitchFamily="34" charset="0"/>
                <a:ea typeface="Calibri" panose="020F0502020204030204" pitchFamily="34" charset="0"/>
                <a:cs typeface="Arial" panose="020B0604020202020204" pitchFamily="34" charset="0"/>
              </a:rPr>
              <a:t> </a:t>
            </a:r>
          </a:p>
          <a:p>
            <a:endParaRPr lang="en-AU" sz="1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B88533C9-53A0-46BF-B086-223A5641B8F2}"/>
              </a:ext>
            </a:extLst>
          </p:cNvPr>
          <p:cNvSpPr>
            <a:spLocks noGrp="1"/>
          </p:cNvSpPr>
          <p:nvPr>
            <p:ph type="title"/>
          </p:nvPr>
        </p:nvSpPr>
        <p:spPr/>
        <p:txBody>
          <a:bodyPr/>
          <a:lstStyle/>
          <a:p>
            <a:r>
              <a:rPr lang="en-AU" dirty="0"/>
              <a:t>Readings</a:t>
            </a:r>
          </a:p>
        </p:txBody>
      </p:sp>
    </p:spTree>
    <p:extLst>
      <p:ext uri="{BB962C8B-B14F-4D97-AF65-F5344CB8AC3E}">
        <p14:creationId xmlns:p14="http://schemas.microsoft.com/office/powerpoint/2010/main" val="1673703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9F6"/>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89B1F9E-EC06-4A26-AB97-1F864FE30C20}"/>
              </a:ext>
            </a:extLst>
          </p:cNvPr>
          <p:cNvSpPr>
            <a:spLocks noGrp="1"/>
          </p:cNvSpPr>
          <p:nvPr>
            <p:ph sz="half" idx="1"/>
          </p:nvPr>
        </p:nvSpPr>
        <p:spPr/>
        <p:txBody>
          <a:bodyPr>
            <a:normAutofit/>
          </a:bodyPr>
          <a:lstStyle/>
          <a:p>
            <a:pPr lvl="0"/>
            <a:r>
              <a:rPr lang="en-AU" sz="1400" b="1" dirty="0">
                <a:effectLst/>
                <a:latin typeface="Arial" panose="020B0604020202020204" pitchFamily="34" charset="0"/>
                <a:ea typeface="Times New Roman" panose="02020603050405020304" pitchFamily="18" charset="0"/>
                <a:cs typeface="Arial" panose="020B0604020202020204" pitchFamily="34" charset="0"/>
              </a:rPr>
              <a:t>LGBTIQA+</a:t>
            </a:r>
          </a:p>
          <a:p>
            <a:pPr marL="358775" lvl="0" indent="-358775"/>
            <a:r>
              <a:rPr lang="en-AU" sz="1400" dirty="0">
                <a:effectLst/>
                <a:latin typeface="Arial" panose="020B0604020202020204" pitchFamily="34" charset="0"/>
                <a:ea typeface="Times New Roman" panose="02020603050405020304" pitchFamily="18" charset="0"/>
                <a:cs typeface="Arial" panose="020B0604020202020204" pitchFamily="34" charset="0"/>
              </a:rPr>
              <a:t>Allen, L. (2015). Queer pedagogy and the limits of thought: teaching sexualities at university. Higher Education Research &amp; Development, 34 (4), 763-775.</a:t>
            </a:r>
            <a:endParaRPr lang="en-AU" sz="1400" dirty="0">
              <a:effectLst/>
              <a:latin typeface="Arial" panose="020B0604020202020204" pitchFamily="34" charset="0"/>
              <a:ea typeface="Calibri" panose="020F0502020204030204" pitchFamily="34" charset="0"/>
              <a:cs typeface="Arial" panose="020B0604020202020204" pitchFamily="34" charset="0"/>
            </a:endParaRPr>
          </a:p>
          <a:p>
            <a:pPr marL="358775" lvl="0" indent="-358775"/>
            <a:r>
              <a:rPr lang="en-AU" sz="1400" dirty="0">
                <a:effectLst/>
                <a:latin typeface="Arial" panose="020B0604020202020204" pitchFamily="34" charset="0"/>
                <a:ea typeface="Times New Roman" panose="02020603050405020304" pitchFamily="18" charset="0"/>
                <a:cs typeface="Arial" panose="020B0604020202020204" pitchFamily="34" charset="0"/>
              </a:rPr>
              <a:t>Greathouse, M., </a:t>
            </a:r>
            <a:r>
              <a:rPr lang="en-AU" sz="1400" dirty="0" err="1">
                <a:effectLst/>
                <a:latin typeface="Arial" panose="020B0604020202020204" pitchFamily="34" charset="0"/>
                <a:ea typeface="Times New Roman" panose="02020603050405020304" pitchFamily="18" charset="0"/>
                <a:cs typeface="Arial" panose="020B0604020202020204" pitchFamily="34" charset="0"/>
              </a:rPr>
              <a:t>BrckaLorenz</a:t>
            </a:r>
            <a:r>
              <a:rPr lang="en-AU" sz="1400" dirty="0">
                <a:effectLst/>
                <a:latin typeface="Arial" panose="020B0604020202020204" pitchFamily="34" charset="0"/>
                <a:ea typeface="Times New Roman" panose="02020603050405020304" pitchFamily="18" charset="0"/>
                <a:cs typeface="Arial" panose="020B0604020202020204" pitchFamily="34" charset="0"/>
              </a:rPr>
              <a:t>, A., Hoban, M., </a:t>
            </a:r>
            <a:r>
              <a:rPr lang="en-AU" sz="1400" dirty="0" err="1">
                <a:effectLst/>
                <a:latin typeface="Arial" panose="020B0604020202020204" pitchFamily="34" charset="0"/>
                <a:ea typeface="Times New Roman" panose="02020603050405020304" pitchFamily="18" charset="0"/>
                <a:cs typeface="Arial" panose="020B0604020202020204" pitchFamily="34" charset="0"/>
              </a:rPr>
              <a:t>Huesman</a:t>
            </a:r>
            <a:r>
              <a:rPr lang="en-AU" sz="1400" dirty="0">
                <a:effectLst/>
                <a:latin typeface="Arial" panose="020B0604020202020204" pitchFamily="34" charset="0"/>
                <a:ea typeface="Times New Roman" panose="02020603050405020304" pitchFamily="18" charset="0"/>
                <a:cs typeface="Arial" panose="020B0604020202020204" pitchFamily="34" charset="0"/>
              </a:rPr>
              <a:t>, R., Rankin, S., &amp; </a:t>
            </a:r>
            <a:r>
              <a:rPr lang="en-AU" sz="1400" dirty="0" err="1">
                <a:effectLst/>
                <a:latin typeface="Arial" panose="020B0604020202020204" pitchFamily="34" charset="0"/>
                <a:ea typeface="Times New Roman" panose="02020603050405020304" pitchFamily="18" charset="0"/>
                <a:cs typeface="Arial" panose="020B0604020202020204" pitchFamily="34" charset="0"/>
              </a:rPr>
              <a:t>Stolzenberg</a:t>
            </a:r>
            <a:r>
              <a:rPr lang="en-AU" sz="1400" dirty="0">
                <a:effectLst/>
                <a:latin typeface="Arial" panose="020B0604020202020204" pitchFamily="34" charset="0"/>
                <a:ea typeface="Times New Roman" panose="02020603050405020304" pitchFamily="18" charset="0"/>
                <a:cs typeface="Arial" panose="020B0604020202020204" pitchFamily="34" charset="0"/>
              </a:rPr>
              <a:t>, E. (2018). “Queer-Spectrum and Trans-Spectrum Student Experiences in American Higher Education.” Rutgers Tyler Clementi </a:t>
            </a:r>
            <a:r>
              <a:rPr lang="en-AU" sz="1400" dirty="0" err="1">
                <a:effectLst/>
                <a:latin typeface="Arial" panose="020B0604020202020204" pitchFamily="34" charset="0"/>
                <a:ea typeface="Times New Roman" panose="02020603050405020304" pitchFamily="18" charset="0"/>
                <a:cs typeface="Arial" panose="020B0604020202020204" pitchFamily="34" charset="0"/>
              </a:rPr>
              <a:t>Center</a:t>
            </a:r>
            <a:r>
              <a:rPr lang="en-AU" sz="1400" dirty="0">
                <a:effectLst/>
                <a:latin typeface="Arial" panose="020B0604020202020204" pitchFamily="34" charset="0"/>
                <a:ea typeface="Times New Roman" panose="02020603050405020304" pitchFamily="18" charset="0"/>
                <a:cs typeface="Arial" panose="020B0604020202020204" pitchFamily="34" charset="0"/>
              </a:rPr>
              <a:t>. </a:t>
            </a:r>
            <a:r>
              <a:rPr lang="en-AU" sz="14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2"/>
              </a:rPr>
              <a:t>https://tcc-j2made.s3.amazonaws.com/uploads/2018/09/White-Paper-Final.pdf</a:t>
            </a:r>
            <a:r>
              <a:rPr lang="en-AU" sz="1400" dirty="0">
                <a:effectLst/>
                <a:latin typeface="Arial" panose="020B0604020202020204" pitchFamily="34" charset="0"/>
                <a:ea typeface="Times New Roman" panose="02020603050405020304" pitchFamily="18" charset="0"/>
                <a:cs typeface="Arial" panose="020B0604020202020204" pitchFamily="34" charset="0"/>
              </a:rPr>
              <a:t>. </a:t>
            </a:r>
            <a:endParaRPr lang="en-AU" sz="1400" dirty="0">
              <a:effectLst/>
              <a:latin typeface="Arial" panose="020B0604020202020204" pitchFamily="34" charset="0"/>
              <a:ea typeface="Calibri" panose="020F0502020204030204" pitchFamily="34" charset="0"/>
              <a:cs typeface="Arial" panose="020B0604020202020204" pitchFamily="34" charset="0"/>
            </a:endParaRPr>
          </a:p>
          <a:p>
            <a:pPr marL="358775" lvl="0" indent="-358775"/>
            <a:r>
              <a:rPr lang="en-AU" sz="1400" dirty="0">
                <a:effectLst/>
                <a:latin typeface="Arial" panose="020B0604020202020204" pitchFamily="34" charset="0"/>
                <a:ea typeface="Times New Roman" panose="02020603050405020304" pitchFamily="18" charset="0"/>
                <a:cs typeface="Arial" panose="020B0604020202020204" pitchFamily="34" charset="0"/>
              </a:rPr>
              <a:t>Ward, N., &amp; Gale, N. (2016). LGBTQ-inclusivity in the Higher Education Curriculum: a best practice guide. Retrieved March 2022 from: </a:t>
            </a:r>
            <a:r>
              <a:rPr lang="en-AU" sz="14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https://intranet.birmingham.ac.uk/staff/teaching-academy/documents/public/lgbt-best-practice-guide.pdf</a:t>
            </a:r>
            <a:r>
              <a:rPr lang="en-AU" sz="1400" dirty="0">
                <a:effectLst/>
                <a:latin typeface="Arial" panose="020B0604020202020204" pitchFamily="34" charset="0"/>
                <a:ea typeface="Times New Roman" panose="02020603050405020304" pitchFamily="18" charset="0"/>
                <a:cs typeface="Arial" panose="020B0604020202020204" pitchFamily="34" charset="0"/>
              </a:rPr>
              <a:t>.</a:t>
            </a:r>
            <a:endParaRPr lang="en-AU" sz="1400" dirty="0">
              <a:effectLst/>
              <a:latin typeface="Arial" panose="020B0604020202020204" pitchFamily="34" charset="0"/>
              <a:ea typeface="Calibri" panose="020F050202020403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08210BB8-A04B-40BA-B1F9-646858666751}"/>
              </a:ext>
            </a:extLst>
          </p:cNvPr>
          <p:cNvSpPr>
            <a:spLocks noGrp="1"/>
          </p:cNvSpPr>
          <p:nvPr>
            <p:ph sz="half" idx="2"/>
          </p:nvPr>
        </p:nvSpPr>
        <p:spPr/>
        <p:txBody>
          <a:bodyPr>
            <a:normAutofit/>
          </a:bodyPr>
          <a:lstStyle/>
          <a:p>
            <a:r>
              <a:rPr lang="en-AU" sz="1400" b="1" dirty="0">
                <a:latin typeface="Arial" panose="020B0604020202020204" pitchFamily="34" charset="0"/>
                <a:cs typeface="Arial" panose="020B0604020202020204" pitchFamily="34" charset="0"/>
              </a:rPr>
              <a:t>Disability</a:t>
            </a:r>
          </a:p>
          <a:p>
            <a:pPr marL="358775" lvl="0" indent="-358775">
              <a:spcAft>
                <a:spcPts val="1200"/>
              </a:spcAft>
            </a:pPr>
            <a:r>
              <a:rPr lang="en-AU" sz="1400" dirty="0">
                <a:effectLst/>
                <a:latin typeface="Arial" panose="020B0604020202020204" pitchFamily="34" charset="0"/>
                <a:ea typeface="Times New Roman" panose="02020603050405020304" pitchFamily="18" charset="0"/>
                <a:cs typeface="Arial" panose="020B0604020202020204" pitchFamily="34" charset="0"/>
              </a:rPr>
              <a:t>Koshy, P. (2020</a:t>
            </a:r>
            <a:r>
              <a:rPr lang="en-AU" sz="1400" i="1" dirty="0">
                <a:effectLst/>
                <a:latin typeface="Arial" panose="020B0604020202020204" pitchFamily="34" charset="0"/>
                <a:ea typeface="Times New Roman" panose="02020603050405020304" pitchFamily="18" charset="0"/>
                <a:cs typeface="Arial" panose="020B0604020202020204" pitchFamily="34" charset="0"/>
              </a:rPr>
              <a:t>). Equity Student Participation in Australian Higher Education: 2014 – 2019.</a:t>
            </a:r>
            <a:r>
              <a:rPr lang="en-AU" sz="1400" dirty="0">
                <a:effectLst/>
                <a:latin typeface="Arial" panose="020B0604020202020204" pitchFamily="34" charset="0"/>
                <a:ea typeface="Times New Roman" panose="02020603050405020304" pitchFamily="18" charset="0"/>
                <a:cs typeface="Arial" panose="020B0604020202020204" pitchFamily="34" charset="0"/>
              </a:rPr>
              <a:t> National Centre for Student Equity in Higher Education (NCSEHE), Perth: Curtin University.</a:t>
            </a:r>
            <a:endParaRPr lang="en-AU" sz="1400" dirty="0">
              <a:effectLst/>
              <a:latin typeface="Arial" panose="020B0604020202020204" pitchFamily="34" charset="0"/>
              <a:ea typeface="Calibri" panose="020F0502020204030204" pitchFamily="34" charset="0"/>
              <a:cs typeface="Arial" panose="020B0604020202020204" pitchFamily="34" charset="0"/>
            </a:endParaRPr>
          </a:p>
          <a:p>
            <a:pPr marL="358775" lvl="0" indent="-358775"/>
            <a:r>
              <a:rPr lang="en-AU" sz="1400" dirty="0">
                <a:effectLst/>
                <a:latin typeface="Arial" panose="020B0604020202020204" pitchFamily="34" charset="0"/>
                <a:ea typeface="Times New Roman" panose="02020603050405020304" pitchFamily="18" charset="0"/>
                <a:cs typeface="Arial" panose="020B0604020202020204" pitchFamily="34" charset="0"/>
              </a:rPr>
              <a:t>Koshy, P. (2016). </a:t>
            </a:r>
            <a:r>
              <a:rPr lang="en-AU" sz="1400" i="1" dirty="0">
                <a:effectLst/>
                <a:latin typeface="Arial" panose="020B0604020202020204" pitchFamily="34" charset="0"/>
                <a:ea typeface="Times New Roman" panose="02020603050405020304" pitchFamily="18" charset="0"/>
                <a:cs typeface="Arial" panose="020B0604020202020204" pitchFamily="34" charset="0"/>
              </a:rPr>
              <a:t>Equity Policy in Australian Higher Education: Past, present and prospective</a:t>
            </a:r>
            <a:r>
              <a:rPr lang="en-AU" sz="1400" dirty="0">
                <a:effectLst/>
                <a:latin typeface="Arial" panose="020B0604020202020204" pitchFamily="34" charset="0"/>
                <a:ea typeface="Times New Roman" panose="02020603050405020304" pitchFamily="18" charset="0"/>
                <a:cs typeface="Arial" panose="020B0604020202020204" pitchFamily="34" charset="0"/>
              </a:rPr>
              <a:t>. in Hill, M., Hudson, A., </a:t>
            </a:r>
            <a:r>
              <a:rPr lang="en-AU" sz="1400" dirty="0" err="1">
                <a:effectLst/>
                <a:latin typeface="Arial" panose="020B0604020202020204" pitchFamily="34" charset="0"/>
                <a:ea typeface="Times New Roman" panose="02020603050405020304" pitchFamily="18" charset="0"/>
                <a:cs typeface="Arial" panose="020B0604020202020204" pitchFamily="34" charset="0"/>
              </a:rPr>
              <a:t>Mckendry</a:t>
            </a:r>
            <a:r>
              <a:rPr lang="en-AU" sz="1400" dirty="0">
                <a:effectLst/>
                <a:latin typeface="Arial" panose="020B0604020202020204" pitchFamily="34" charset="0"/>
                <a:ea typeface="Times New Roman" panose="02020603050405020304" pitchFamily="18" charset="0"/>
                <a:cs typeface="Arial" panose="020B0604020202020204" pitchFamily="34" charset="0"/>
              </a:rPr>
              <a:t>, S., Raven, N., Saunders, D., </a:t>
            </a:r>
            <a:r>
              <a:rPr lang="en-AU" sz="1400" dirty="0" err="1">
                <a:effectLst/>
                <a:latin typeface="Arial" panose="020B0604020202020204" pitchFamily="34" charset="0"/>
                <a:ea typeface="Times New Roman" panose="02020603050405020304" pitchFamily="18" charset="0"/>
                <a:cs typeface="Arial" panose="020B0604020202020204" pitchFamily="34" charset="0"/>
              </a:rPr>
              <a:t>Storan</a:t>
            </a:r>
            <a:r>
              <a:rPr lang="en-AU" sz="1400" dirty="0">
                <a:effectLst/>
                <a:latin typeface="Arial" panose="020B0604020202020204" pitchFamily="34" charset="0"/>
                <a:ea typeface="Times New Roman" panose="02020603050405020304" pitchFamily="18" charset="0"/>
                <a:cs typeface="Arial" panose="020B0604020202020204" pitchFamily="34" charset="0"/>
              </a:rPr>
              <a:t>, J. &amp; Ward, T. (eds.), </a:t>
            </a:r>
            <a:r>
              <a:rPr lang="en-AU" sz="1400" i="1" dirty="0">
                <a:effectLst/>
                <a:latin typeface="Arial" panose="020B0604020202020204" pitchFamily="34" charset="0"/>
                <a:ea typeface="Times New Roman" panose="02020603050405020304" pitchFamily="18" charset="0"/>
                <a:cs typeface="Arial" panose="020B0604020202020204" pitchFamily="34" charset="0"/>
              </a:rPr>
              <a:t>Closing the Gap: Bridges for Access and Lifelong Learning, London: Forum for Access and Continuing Education.</a:t>
            </a:r>
            <a:r>
              <a:rPr lang="en-AU" sz="1400" dirty="0">
                <a:effectLst/>
                <a:latin typeface="Arial" panose="020B0604020202020204" pitchFamily="34" charset="0"/>
                <a:ea typeface="Times New Roman" panose="02020603050405020304" pitchFamily="18" charset="0"/>
                <a:cs typeface="Arial" panose="020B0604020202020204" pitchFamily="34" charset="0"/>
              </a:rPr>
              <a:t> pp. 277-302.</a:t>
            </a:r>
            <a:endParaRPr lang="en-AU" sz="1400" dirty="0">
              <a:effectLst/>
              <a:latin typeface="Arial" panose="020B0604020202020204" pitchFamily="34" charset="0"/>
              <a:ea typeface="Calibri" panose="020F050202020403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74AC5255-E979-4BF5-9DA3-B8A84D64AF56}"/>
              </a:ext>
            </a:extLst>
          </p:cNvPr>
          <p:cNvSpPr>
            <a:spLocks noGrp="1"/>
          </p:cNvSpPr>
          <p:nvPr>
            <p:ph type="title"/>
          </p:nvPr>
        </p:nvSpPr>
        <p:spPr/>
        <p:txBody>
          <a:bodyPr/>
          <a:lstStyle/>
          <a:p>
            <a:r>
              <a:rPr lang="en-AU" dirty="0"/>
              <a:t>Readings continued</a:t>
            </a:r>
          </a:p>
        </p:txBody>
      </p:sp>
    </p:spTree>
    <p:extLst>
      <p:ext uri="{BB962C8B-B14F-4D97-AF65-F5344CB8AC3E}">
        <p14:creationId xmlns:p14="http://schemas.microsoft.com/office/powerpoint/2010/main" val="2729283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50D3F88-25AA-4387-A453-7DE0E3180DFF}"/>
              </a:ext>
            </a:extLst>
          </p:cNvPr>
          <p:cNvPicPr>
            <a:picLocks noGrp="1" noChangeAspect="1"/>
          </p:cNvPicPr>
          <p:nvPr>
            <p:ph sz="half" idx="1"/>
          </p:nvPr>
        </p:nvPicPr>
        <p:blipFill>
          <a:blip r:embed="rId3"/>
          <a:stretch>
            <a:fillRect/>
          </a:stretch>
        </p:blipFill>
        <p:spPr>
          <a:xfrm>
            <a:off x="574527" y="1448291"/>
            <a:ext cx="5327263" cy="3331099"/>
          </a:xfrm>
        </p:spPr>
      </p:pic>
      <p:sp>
        <p:nvSpPr>
          <p:cNvPr id="7" name="Content Placeholder 6">
            <a:extLst>
              <a:ext uri="{FF2B5EF4-FFF2-40B4-BE49-F238E27FC236}">
                <a16:creationId xmlns:a16="http://schemas.microsoft.com/office/drawing/2014/main" id="{AE27895D-B595-4F91-B2D1-9078902E5F1B}"/>
              </a:ext>
            </a:extLst>
          </p:cNvPr>
          <p:cNvSpPr>
            <a:spLocks noGrp="1"/>
          </p:cNvSpPr>
          <p:nvPr>
            <p:ph sz="half" idx="2"/>
          </p:nvPr>
        </p:nvSpPr>
        <p:spPr>
          <a:xfrm>
            <a:off x="6559947" y="1186543"/>
            <a:ext cx="5181600" cy="4431832"/>
          </a:xfrm>
        </p:spPr>
        <p:txBody>
          <a:bodyPr>
            <a:normAutofit/>
          </a:bodyPr>
          <a:lstStyle/>
          <a:p>
            <a:r>
              <a:rPr lang="en-AU" dirty="0"/>
              <a:t>Rather than use the term equality, which is about sameness, we maintain an </a:t>
            </a:r>
            <a:r>
              <a:rPr lang="en-AU" b="1" dirty="0"/>
              <a:t>equity approach </a:t>
            </a:r>
            <a:r>
              <a:rPr lang="en-AU" dirty="0"/>
              <a:t>that: </a:t>
            </a:r>
          </a:p>
          <a:p>
            <a:pPr marL="285750" indent="-285750">
              <a:buFont typeface="Arial" panose="020B0604020202020204" pitchFamily="34" charset="0"/>
              <a:buChar char="•"/>
            </a:pPr>
            <a:r>
              <a:rPr lang="en-AU" dirty="0"/>
              <a:t>ensures people are treated fairly but differently; </a:t>
            </a:r>
          </a:p>
          <a:p>
            <a:pPr marL="285750" indent="-285750">
              <a:buFont typeface="Arial" panose="020B0604020202020204" pitchFamily="34" charset="0"/>
              <a:buChar char="•"/>
            </a:pPr>
            <a:r>
              <a:rPr lang="en-AU" dirty="0"/>
              <a:t>focuses on the needs of individual and groups; </a:t>
            </a:r>
          </a:p>
          <a:p>
            <a:pPr marL="285750" indent="-285750">
              <a:buFont typeface="Arial" panose="020B0604020202020204" pitchFamily="34" charset="0"/>
              <a:buChar char="•"/>
            </a:pPr>
            <a:r>
              <a:rPr lang="en-AU" dirty="0"/>
              <a:t>identifies differences and tries to reduce the gaps between groups; and </a:t>
            </a:r>
          </a:p>
          <a:p>
            <a:pPr marL="285750" indent="-285750">
              <a:buFont typeface="Arial" panose="020B0604020202020204" pitchFamily="34" charset="0"/>
              <a:buChar char="•"/>
            </a:pPr>
            <a:r>
              <a:rPr lang="en-AU" dirty="0"/>
              <a:t>involves rational and logical decision-making. </a:t>
            </a:r>
          </a:p>
          <a:p>
            <a:r>
              <a:rPr lang="en-AU" b="1" dirty="0"/>
              <a:t>Diversity </a:t>
            </a:r>
            <a:r>
              <a:rPr lang="en-AU" dirty="0"/>
              <a:t>is our demographics and representation and refers to the mix of our people at ECU – that is, all the differences between all our people however they choose to identify. </a:t>
            </a:r>
          </a:p>
          <a:p>
            <a:r>
              <a:rPr lang="en-AU" b="1" dirty="0"/>
              <a:t>Inclusion </a:t>
            </a:r>
            <a:r>
              <a:rPr lang="en-AU" dirty="0"/>
              <a:t>means getting our mix of people to work together to improve performance and well-being. </a:t>
            </a:r>
          </a:p>
        </p:txBody>
      </p:sp>
      <p:sp>
        <p:nvSpPr>
          <p:cNvPr id="6" name="Title 5">
            <a:extLst>
              <a:ext uri="{FF2B5EF4-FFF2-40B4-BE49-F238E27FC236}">
                <a16:creationId xmlns:a16="http://schemas.microsoft.com/office/drawing/2014/main" id="{FD704E81-520E-497D-8E3A-283EEF4A432B}"/>
              </a:ext>
            </a:extLst>
          </p:cNvPr>
          <p:cNvSpPr>
            <a:spLocks noGrp="1"/>
          </p:cNvSpPr>
          <p:nvPr>
            <p:ph type="title"/>
          </p:nvPr>
        </p:nvSpPr>
        <p:spPr/>
        <p:txBody>
          <a:bodyPr/>
          <a:lstStyle/>
          <a:p>
            <a:r>
              <a:rPr lang="en-AU" dirty="0"/>
              <a:t>Equity, Diversity and Inclusion</a:t>
            </a:r>
          </a:p>
        </p:txBody>
      </p:sp>
      <p:sp>
        <p:nvSpPr>
          <p:cNvPr id="9" name="TextBox 8">
            <a:extLst>
              <a:ext uri="{FF2B5EF4-FFF2-40B4-BE49-F238E27FC236}">
                <a16:creationId xmlns:a16="http://schemas.microsoft.com/office/drawing/2014/main" id="{783D1EE7-8586-462D-9B67-E4CEADC75C98}"/>
              </a:ext>
            </a:extLst>
          </p:cNvPr>
          <p:cNvSpPr txBox="1"/>
          <p:nvPr/>
        </p:nvSpPr>
        <p:spPr>
          <a:xfrm>
            <a:off x="1044411" y="5618375"/>
            <a:ext cx="9932254" cy="830997"/>
          </a:xfrm>
          <a:prstGeom prst="rect">
            <a:avLst/>
          </a:prstGeom>
          <a:noFill/>
        </p:spPr>
        <p:txBody>
          <a:bodyPr wrap="square">
            <a:spAutoFit/>
          </a:bodyPr>
          <a:lstStyle/>
          <a:p>
            <a:pPr algn="ctr"/>
            <a:r>
              <a:rPr lang="en-AU" sz="1600" dirty="0">
                <a:latin typeface="Arial" panose="020B0604020202020204" pitchFamily="34" charset="0"/>
                <a:cs typeface="Arial" panose="020B0604020202020204" pitchFamily="34" charset="0"/>
              </a:rPr>
              <a:t>Put simply: </a:t>
            </a:r>
            <a:r>
              <a:rPr lang="en-AU" sz="1600" b="1" dirty="0">
                <a:latin typeface="Arial" panose="020B0604020202020204" pitchFamily="34" charset="0"/>
                <a:cs typeface="Arial" panose="020B0604020202020204" pitchFamily="34" charset="0"/>
              </a:rPr>
              <a:t>Diversity is what you have – inclusion is what you do. </a:t>
            </a:r>
            <a:r>
              <a:rPr lang="en-AU" sz="1600" dirty="0">
                <a:latin typeface="Arial" panose="020B0604020202020204" pitchFamily="34" charset="0"/>
                <a:cs typeface="Arial" panose="020B0604020202020204" pitchFamily="34" charset="0"/>
              </a:rPr>
              <a:t>It is only through inclusion that organisations can make the most of their diversity. </a:t>
            </a:r>
          </a:p>
          <a:p>
            <a:pPr algn="r"/>
            <a:r>
              <a:rPr lang="en-AU" sz="1600" dirty="0">
                <a:latin typeface="Arial" panose="020B0604020202020204" pitchFamily="34" charset="0"/>
                <a:cs typeface="Arial" panose="020B0604020202020204" pitchFamily="34" charset="0"/>
              </a:rPr>
              <a:t>- Diversity Council Australia</a:t>
            </a:r>
          </a:p>
        </p:txBody>
      </p:sp>
      <p:sp>
        <p:nvSpPr>
          <p:cNvPr id="8" name="TextBox 7">
            <a:extLst>
              <a:ext uri="{FF2B5EF4-FFF2-40B4-BE49-F238E27FC236}">
                <a16:creationId xmlns:a16="http://schemas.microsoft.com/office/drawing/2014/main" id="{C36C4BB0-1485-4906-B561-32824CE6307E}"/>
              </a:ext>
            </a:extLst>
          </p:cNvPr>
          <p:cNvSpPr txBox="1"/>
          <p:nvPr/>
        </p:nvSpPr>
        <p:spPr>
          <a:xfrm>
            <a:off x="8125097" y="6585060"/>
            <a:ext cx="4066903" cy="276999"/>
          </a:xfrm>
          <a:prstGeom prst="rect">
            <a:avLst/>
          </a:prstGeom>
          <a:noFill/>
        </p:spPr>
        <p:txBody>
          <a:bodyPr wrap="square">
            <a:spAutoFit/>
          </a:bodyPr>
          <a:lstStyle/>
          <a:p>
            <a:r>
              <a:rPr lang="en-AU" sz="1200" dirty="0">
                <a:solidFill>
                  <a:schemeClr val="bg1">
                    <a:lumMod val="50000"/>
                  </a:schemeClr>
                </a:solidFill>
                <a:latin typeface="Lato Extended"/>
              </a:rPr>
              <a:t>(ECU Equity, Diversity and Inclusion Blueprint 2020-2021)</a:t>
            </a:r>
          </a:p>
        </p:txBody>
      </p:sp>
    </p:spTree>
    <p:extLst>
      <p:ext uri="{BB962C8B-B14F-4D97-AF65-F5344CB8AC3E}">
        <p14:creationId xmlns:p14="http://schemas.microsoft.com/office/powerpoint/2010/main" val="1923840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C5E2C69-E9D2-4BBC-9D0C-01B352074BC2}"/>
              </a:ext>
            </a:extLst>
          </p:cNvPr>
          <p:cNvPicPr>
            <a:picLocks noGrp="1" noChangeAspect="1"/>
          </p:cNvPicPr>
          <p:nvPr>
            <p:ph sz="half" idx="1"/>
          </p:nvPr>
        </p:nvPicPr>
        <p:blipFill>
          <a:blip r:embed="rId3"/>
          <a:stretch>
            <a:fillRect/>
          </a:stretch>
        </p:blipFill>
        <p:spPr>
          <a:xfrm>
            <a:off x="460374" y="1186542"/>
            <a:ext cx="8234256" cy="4676929"/>
          </a:xfrm>
        </p:spPr>
      </p:pic>
      <p:sp>
        <p:nvSpPr>
          <p:cNvPr id="9" name="Content Placeholder 8">
            <a:extLst>
              <a:ext uri="{FF2B5EF4-FFF2-40B4-BE49-F238E27FC236}">
                <a16:creationId xmlns:a16="http://schemas.microsoft.com/office/drawing/2014/main" id="{4AF15BEE-5978-4F6B-83F4-CC2FB4DFCB37}"/>
              </a:ext>
            </a:extLst>
          </p:cNvPr>
          <p:cNvSpPr>
            <a:spLocks noGrp="1"/>
          </p:cNvSpPr>
          <p:nvPr>
            <p:ph sz="half" idx="2"/>
          </p:nvPr>
        </p:nvSpPr>
        <p:spPr>
          <a:xfrm>
            <a:off x="8889475" y="1186543"/>
            <a:ext cx="2978871" cy="4818331"/>
          </a:xfrm>
        </p:spPr>
        <p:txBody>
          <a:bodyPr/>
          <a:lstStyle/>
          <a:p>
            <a:pPr marL="285750" indent="-285750">
              <a:buFont typeface="Arial" panose="020B0604020202020204" pitchFamily="34" charset="0"/>
              <a:buChar char="•"/>
            </a:pPr>
            <a:r>
              <a:rPr lang="en-AU" dirty="0"/>
              <a:t>Inequality: </a:t>
            </a:r>
            <a:br>
              <a:rPr lang="en-AU" dirty="0"/>
            </a:br>
            <a:r>
              <a:rPr lang="en-AU" dirty="0"/>
              <a:t>Unequal access to opportunities.</a:t>
            </a:r>
          </a:p>
          <a:p>
            <a:pPr marL="285750" indent="-285750">
              <a:buFont typeface="Arial" panose="020B0604020202020204" pitchFamily="34" charset="0"/>
              <a:buChar char="•"/>
            </a:pPr>
            <a:r>
              <a:rPr lang="en-AU" dirty="0"/>
              <a:t>Equality: </a:t>
            </a:r>
            <a:br>
              <a:rPr lang="en-AU" dirty="0"/>
            </a:br>
            <a:r>
              <a:rPr lang="en-AU" dirty="0"/>
              <a:t>Evenly distributed tools and assistance. </a:t>
            </a:r>
          </a:p>
          <a:p>
            <a:pPr marL="285750" indent="-285750">
              <a:buFont typeface="Arial" panose="020B0604020202020204" pitchFamily="34" charset="0"/>
              <a:buChar char="•"/>
            </a:pPr>
            <a:r>
              <a:rPr lang="en-AU" dirty="0"/>
              <a:t>Equity: </a:t>
            </a:r>
            <a:br>
              <a:rPr lang="en-AU" dirty="0"/>
            </a:br>
            <a:r>
              <a:rPr lang="en-AU" dirty="0"/>
              <a:t>Custom tools that identify and address inequality. </a:t>
            </a:r>
          </a:p>
          <a:p>
            <a:pPr marL="285750" indent="-285750">
              <a:buFont typeface="Arial" panose="020B0604020202020204" pitchFamily="34" charset="0"/>
              <a:buChar char="•"/>
            </a:pPr>
            <a:r>
              <a:rPr lang="en-AU" dirty="0"/>
              <a:t>Justice: </a:t>
            </a:r>
            <a:br>
              <a:rPr lang="en-AU" dirty="0"/>
            </a:br>
            <a:r>
              <a:rPr lang="en-AU" dirty="0"/>
              <a:t>Fixing the system to offer equal access to both tools and opportunities.</a:t>
            </a:r>
          </a:p>
        </p:txBody>
      </p:sp>
      <p:sp>
        <p:nvSpPr>
          <p:cNvPr id="8" name="Title 7">
            <a:extLst>
              <a:ext uri="{FF2B5EF4-FFF2-40B4-BE49-F238E27FC236}">
                <a16:creationId xmlns:a16="http://schemas.microsoft.com/office/drawing/2014/main" id="{FCAD72E7-8351-4B7E-9D31-83B6E17A4F21}"/>
              </a:ext>
            </a:extLst>
          </p:cNvPr>
          <p:cNvSpPr>
            <a:spLocks noGrp="1"/>
          </p:cNvSpPr>
          <p:nvPr>
            <p:ph type="title"/>
          </p:nvPr>
        </p:nvSpPr>
        <p:spPr/>
        <p:txBody>
          <a:bodyPr/>
          <a:lstStyle/>
          <a:p>
            <a:r>
              <a:rPr lang="en-AU" dirty="0"/>
              <a:t>From equality to equity and social justice</a:t>
            </a:r>
          </a:p>
        </p:txBody>
      </p:sp>
      <p:sp>
        <p:nvSpPr>
          <p:cNvPr id="6" name="TextBox 5">
            <a:extLst>
              <a:ext uri="{FF2B5EF4-FFF2-40B4-BE49-F238E27FC236}">
                <a16:creationId xmlns:a16="http://schemas.microsoft.com/office/drawing/2014/main" id="{C2795452-31F9-4B50-8BA4-74A2B43E7838}"/>
              </a:ext>
            </a:extLst>
          </p:cNvPr>
          <p:cNvSpPr txBox="1"/>
          <p:nvPr/>
        </p:nvSpPr>
        <p:spPr>
          <a:xfrm>
            <a:off x="10162902" y="6568252"/>
            <a:ext cx="2124893" cy="276999"/>
          </a:xfrm>
          <a:prstGeom prst="rect">
            <a:avLst/>
          </a:prstGeom>
          <a:noFill/>
        </p:spPr>
        <p:txBody>
          <a:bodyPr wrap="square">
            <a:spAutoFit/>
          </a:bodyPr>
          <a:lstStyle/>
          <a:p>
            <a:r>
              <a:rPr lang="en-AU" sz="1200" dirty="0">
                <a:solidFill>
                  <a:schemeClr val="bg1">
                    <a:lumMod val="50000"/>
                  </a:schemeClr>
                </a:solidFill>
                <a:latin typeface="Lato Extended"/>
              </a:rPr>
              <a:t>(</a:t>
            </a:r>
            <a:r>
              <a:rPr lang="en-AU" sz="1200" dirty="0" err="1">
                <a:solidFill>
                  <a:schemeClr val="bg1">
                    <a:lumMod val="50000"/>
                  </a:schemeClr>
                </a:solidFill>
                <a:latin typeface="Lato Extended"/>
              </a:rPr>
              <a:t>Trede</a:t>
            </a:r>
            <a:r>
              <a:rPr lang="en-AU" sz="1200" dirty="0">
                <a:solidFill>
                  <a:schemeClr val="bg1">
                    <a:lumMod val="50000"/>
                  </a:schemeClr>
                </a:solidFill>
                <a:latin typeface="Lato Extended"/>
              </a:rPr>
              <a:t>, Lewis &amp; Percy, 2022)</a:t>
            </a:r>
          </a:p>
        </p:txBody>
      </p:sp>
    </p:spTree>
    <p:extLst>
      <p:ext uri="{BB962C8B-B14F-4D97-AF65-F5344CB8AC3E}">
        <p14:creationId xmlns:p14="http://schemas.microsoft.com/office/powerpoint/2010/main" val="1996746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AB0F5D3-3956-471D-8FD8-09DADA66CDBE}"/>
              </a:ext>
            </a:extLst>
          </p:cNvPr>
          <p:cNvSpPr>
            <a:spLocks noGrp="1"/>
          </p:cNvSpPr>
          <p:nvPr>
            <p:ph sz="half" idx="1"/>
          </p:nvPr>
        </p:nvSpPr>
        <p:spPr>
          <a:xfrm>
            <a:off x="461065" y="1186543"/>
            <a:ext cx="5181600" cy="3429000"/>
          </a:xfrm>
        </p:spPr>
        <p:txBody>
          <a:bodyPr>
            <a:normAutofit/>
          </a:bodyPr>
          <a:lstStyle/>
          <a:p>
            <a:r>
              <a:rPr lang="en-AU" dirty="0"/>
              <a:t>Formally designated groups </a:t>
            </a:r>
          </a:p>
          <a:p>
            <a:pPr marL="285750" indent="-285750">
              <a:buFont typeface="Arial" panose="020B0604020202020204" pitchFamily="34" charset="0"/>
              <a:buChar char="•"/>
            </a:pPr>
            <a:r>
              <a:rPr lang="en-AU" dirty="0"/>
              <a:t>Low socioeconomic status (Low SES)</a:t>
            </a:r>
          </a:p>
          <a:p>
            <a:pPr marL="285750" indent="-285750">
              <a:buFont typeface="Arial" panose="020B0604020202020204" pitchFamily="34" charset="0"/>
              <a:buChar char="•"/>
            </a:pPr>
            <a:r>
              <a:rPr lang="en-AU" dirty="0"/>
              <a:t>Students with disability</a:t>
            </a:r>
          </a:p>
          <a:p>
            <a:pPr marL="285750" indent="-285750">
              <a:buFont typeface="Arial" panose="020B0604020202020204" pitchFamily="34" charset="0"/>
              <a:buChar char="•"/>
            </a:pPr>
            <a:r>
              <a:rPr lang="en-AU" dirty="0"/>
              <a:t>Aboriginal and Torres Strait Islander </a:t>
            </a:r>
          </a:p>
          <a:p>
            <a:pPr marL="285750" indent="-285750">
              <a:buFont typeface="Arial" panose="020B0604020202020204" pitchFamily="34" charset="0"/>
              <a:buChar char="•"/>
            </a:pPr>
            <a:r>
              <a:rPr lang="en-AU" dirty="0"/>
              <a:t>Women, especially in areas of study where they have been under-represented</a:t>
            </a:r>
          </a:p>
          <a:p>
            <a:pPr marL="285750" indent="-285750">
              <a:buFont typeface="Arial" panose="020B0604020202020204" pitchFamily="34" charset="0"/>
              <a:buChar char="•"/>
            </a:pPr>
            <a:r>
              <a:rPr lang="en-AU" dirty="0"/>
              <a:t>Students from regional areas</a:t>
            </a:r>
          </a:p>
          <a:p>
            <a:pPr marL="285750" indent="-285750">
              <a:buFont typeface="Arial" panose="020B0604020202020204" pitchFamily="34" charset="0"/>
              <a:buChar char="•"/>
            </a:pPr>
            <a:r>
              <a:rPr lang="en-AU" dirty="0"/>
              <a:t>Students from remote areas</a:t>
            </a:r>
          </a:p>
          <a:p>
            <a:pPr marL="285750" indent="-285750">
              <a:buFont typeface="Arial" panose="020B0604020202020204" pitchFamily="34" charset="0"/>
              <a:buChar char="•"/>
            </a:pPr>
            <a:r>
              <a:rPr lang="en-AU" dirty="0"/>
              <a:t>Students from a non-English speaking background (NESB)</a:t>
            </a:r>
          </a:p>
        </p:txBody>
      </p:sp>
      <p:sp>
        <p:nvSpPr>
          <p:cNvPr id="5" name="Content Placeholder 4">
            <a:extLst>
              <a:ext uri="{FF2B5EF4-FFF2-40B4-BE49-F238E27FC236}">
                <a16:creationId xmlns:a16="http://schemas.microsoft.com/office/drawing/2014/main" id="{3B1F3A25-6B3D-4F5A-A3BD-2B1AD907458A}"/>
              </a:ext>
            </a:extLst>
          </p:cNvPr>
          <p:cNvSpPr>
            <a:spLocks noGrp="1"/>
          </p:cNvSpPr>
          <p:nvPr>
            <p:ph sz="half" idx="2"/>
          </p:nvPr>
        </p:nvSpPr>
        <p:spPr>
          <a:xfrm>
            <a:off x="6185736" y="1186543"/>
            <a:ext cx="5181600" cy="4990420"/>
          </a:xfrm>
        </p:spPr>
        <p:txBody>
          <a:bodyPr/>
          <a:lstStyle/>
          <a:p>
            <a:r>
              <a:rPr lang="en-AU" dirty="0"/>
              <a:t>Other identified groups</a:t>
            </a:r>
          </a:p>
          <a:p>
            <a:pPr marL="285750" indent="-285750">
              <a:buFont typeface="Arial" panose="020B0604020202020204" pitchFamily="34" charset="0"/>
              <a:buChar char="•"/>
            </a:pPr>
            <a:r>
              <a:rPr lang="en-AU" dirty="0"/>
              <a:t>First-in-family</a:t>
            </a:r>
          </a:p>
          <a:p>
            <a:pPr marL="285750" indent="-285750">
              <a:buFont typeface="Arial" panose="020B0604020202020204" pitchFamily="34" charset="0"/>
              <a:buChar char="•"/>
            </a:pPr>
            <a:r>
              <a:rPr lang="en-AU" dirty="0"/>
              <a:t>Students from refugee backgrounds</a:t>
            </a:r>
          </a:p>
          <a:p>
            <a:pPr marL="285750" indent="-285750">
              <a:buFont typeface="Arial" panose="020B0604020202020204" pitchFamily="34" charset="0"/>
              <a:buChar char="•"/>
            </a:pPr>
            <a:r>
              <a:rPr lang="en-AU" dirty="0"/>
              <a:t>Veterans</a:t>
            </a:r>
          </a:p>
          <a:p>
            <a:pPr marL="285750" indent="-285750">
              <a:buFont typeface="Arial" panose="020B0604020202020204" pitchFamily="34" charset="0"/>
              <a:buChar char="•"/>
            </a:pPr>
            <a:r>
              <a:rPr lang="en-AU" dirty="0"/>
              <a:t>LGBTIQA+ </a:t>
            </a:r>
          </a:p>
          <a:p>
            <a:pPr marL="285750" indent="-285750">
              <a:buFont typeface="Arial" panose="020B0604020202020204" pitchFamily="34" charset="0"/>
              <a:buChar char="•"/>
            </a:pPr>
            <a:r>
              <a:rPr lang="en-AU" dirty="0"/>
              <a:t>Incarcerated</a:t>
            </a:r>
          </a:p>
          <a:p>
            <a:pPr marL="285750" indent="-285750">
              <a:buFont typeface="Arial" panose="020B0604020202020204" pitchFamily="34" charset="0"/>
              <a:buChar char="•"/>
            </a:pPr>
            <a:r>
              <a:rPr lang="en-AU" dirty="0"/>
              <a:t>Carers</a:t>
            </a:r>
          </a:p>
          <a:p>
            <a:pPr marL="285750" indent="-285750">
              <a:buFont typeface="Arial" panose="020B0604020202020204" pitchFamily="34" charset="0"/>
              <a:buChar char="•"/>
            </a:pPr>
            <a:r>
              <a:rPr lang="en-AU" dirty="0"/>
              <a:t>Parents</a:t>
            </a:r>
          </a:p>
          <a:p>
            <a:pPr marL="285750" indent="-285750">
              <a:buFont typeface="Arial" panose="020B0604020202020204" pitchFamily="34" charset="0"/>
              <a:buChar char="•"/>
            </a:pPr>
            <a:r>
              <a:rPr lang="en-AU" dirty="0"/>
              <a:t>Out-of-home care</a:t>
            </a:r>
          </a:p>
          <a:p>
            <a:endParaRPr lang="en-AU" dirty="0"/>
          </a:p>
        </p:txBody>
      </p:sp>
      <p:sp>
        <p:nvSpPr>
          <p:cNvPr id="3" name="Title 2">
            <a:extLst>
              <a:ext uri="{FF2B5EF4-FFF2-40B4-BE49-F238E27FC236}">
                <a16:creationId xmlns:a16="http://schemas.microsoft.com/office/drawing/2014/main" id="{34560A22-A5FD-415E-A578-FAC6267D2079}"/>
              </a:ext>
            </a:extLst>
          </p:cNvPr>
          <p:cNvSpPr>
            <a:spLocks noGrp="1"/>
          </p:cNvSpPr>
          <p:nvPr>
            <p:ph type="title"/>
          </p:nvPr>
        </p:nvSpPr>
        <p:spPr/>
        <p:txBody>
          <a:bodyPr/>
          <a:lstStyle/>
          <a:p>
            <a:r>
              <a:rPr lang="en-AU" dirty="0"/>
              <a:t>Modernising how we think about equity</a:t>
            </a:r>
          </a:p>
        </p:txBody>
      </p:sp>
      <p:cxnSp>
        <p:nvCxnSpPr>
          <p:cNvPr id="7" name="Straight Connector 6">
            <a:extLst>
              <a:ext uri="{FF2B5EF4-FFF2-40B4-BE49-F238E27FC236}">
                <a16:creationId xmlns:a16="http://schemas.microsoft.com/office/drawing/2014/main" id="{201FF58E-6B20-4ECA-819C-20E2B2332E31}"/>
              </a:ext>
            </a:extLst>
          </p:cNvPr>
          <p:cNvCxnSpPr>
            <a:cxnSpLocks/>
          </p:cNvCxnSpPr>
          <p:nvPr/>
        </p:nvCxnSpPr>
        <p:spPr>
          <a:xfrm>
            <a:off x="5251269" y="2856411"/>
            <a:ext cx="93446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B84467F-85E1-4F11-ADE6-133C68FF5497}"/>
              </a:ext>
            </a:extLst>
          </p:cNvPr>
          <p:cNvPicPr>
            <a:picLocks noChangeAspect="1"/>
          </p:cNvPicPr>
          <p:nvPr/>
        </p:nvPicPr>
        <p:blipFill>
          <a:blip r:embed="rId3"/>
          <a:stretch>
            <a:fillRect/>
          </a:stretch>
        </p:blipFill>
        <p:spPr>
          <a:xfrm>
            <a:off x="8638903" y="2915077"/>
            <a:ext cx="3438539" cy="3847732"/>
          </a:xfrm>
          <a:prstGeom prst="rect">
            <a:avLst/>
          </a:prstGeom>
        </p:spPr>
      </p:pic>
      <p:sp>
        <p:nvSpPr>
          <p:cNvPr id="11" name="TextBox 10">
            <a:extLst>
              <a:ext uri="{FF2B5EF4-FFF2-40B4-BE49-F238E27FC236}">
                <a16:creationId xmlns:a16="http://schemas.microsoft.com/office/drawing/2014/main" id="{A22F2053-BBAF-40BE-A6F6-4BC3212DC7C8}"/>
              </a:ext>
            </a:extLst>
          </p:cNvPr>
          <p:cNvSpPr txBox="1"/>
          <p:nvPr/>
        </p:nvSpPr>
        <p:spPr>
          <a:xfrm>
            <a:off x="590612" y="5006238"/>
            <a:ext cx="7776755" cy="1756571"/>
          </a:xfrm>
          <a:prstGeom prst="rect">
            <a:avLst/>
          </a:prstGeom>
          <a:noFill/>
        </p:spPr>
        <p:txBody>
          <a:bodyPr wrap="square">
            <a:spAutoFit/>
          </a:bodyPr>
          <a:lstStyle/>
          <a:p>
            <a:pPr>
              <a:lnSpc>
                <a:spcPct val="107000"/>
              </a:lnSpc>
              <a:spcAft>
                <a:spcPts val="800"/>
              </a:spcAft>
            </a:pPr>
            <a:r>
              <a:rPr lang="en-AU" sz="1600" dirty="0">
                <a:effectLst/>
                <a:latin typeface="Arial" panose="020B0604020202020204" pitchFamily="34" charset="0"/>
                <a:ea typeface="Calibri" panose="020F0502020204030204" pitchFamily="34" charset="0"/>
                <a:cs typeface="Arial" panose="020B0604020202020204" pitchFamily="34" charset="0"/>
              </a:rPr>
              <a:t>“Intersectionality is a lens through which you can see where power comes [from] and collides, where it interlocks and intersects. It’s not simply that there’s a race problem here, a gender problem here, and a class or LBGTQ problem there. Many times that framework erases what happens to people who are subject to all of these things.”</a:t>
            </a:r>
          </a:p>
          <a:p>
            <a:pPr>
              <a:lnSpc>
                <a:spcPct val="107000"/>
              </a:lnSpc>
              <a:spcAft>
                <a:spcPts val="800"/>
              </a:spcAft>
            </a:pPr>
            <a:r>
              <a:rPr lang="en-AU" sz="12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(Crenshaw, 1989; Crenshaw, 2017).  </a:t>
            </a:r>
          </a:p>
        </p:txBody>
      </p:sp>
    </p:spTree>
    <p:extLst>
      <p:ext uri="{BB962C8B-B14F-4D97-AF65-F5344CB8AC3E}">
        <p14:creationId xmlns:p14="http://schemas.microsoft.com/office/powerpoint/2010/main" val="193545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akin's inclusive education principles">
            <a:extLst>
              <a:ext uri="{FF2B5EF4-FFF2-40B4-BE49-F238E27FC236}">
                <a16:creationId xmlns:a16="http://schemas.microsoft.com/office/drawing/2014/main" id="{5089998B-B09C-4210-B733-DF264A6ABE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1092" y="901970"/>
            <a:ext cx="8726191" cy="596473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81788CF0-F3A8-42A9-84D7-421B9B1B3DC6}"/>
              </a:ext>
            </a:extLst>
          </p:cNvPr>
          <p:cNvSpPr>
            <a:spLocks noGrp="1"/>
          </p:cNvSpPr>
          <p:nvPr>
            <p:ph type="title"/>
          </p:nvPr>
        </p:nvSpPr>
        <p:spPr/>
        <p:txBody>
          <a:bodyPr/>
          <a:lstStyle/>
          <a:p>
            <a:r>
              <a:rPr lang="en-AU" dirty="0"/>
              <a:t>Principles of inclusive practice in HE</a:t>
            </a:r>
          </a:p>
        </p:txBody>
      </p:sp>
      <p:sp>
        <p:nvSpPr>
          <p:cNvPr id="10" name="Content Placeholder 9">
            <a:extLst>
              <a:ext uri="{FF2B5EF4-FFF2-40B4-BE49-F238E27FC236}">
                <a16:creationId xmlns:a16="http://schemas.microsoft.com/office/drawing/2014/main" id="{500B46B6-DCA4-4980-9176-2337E68A3F30}"/>
              </a:ext>
            </a:extLst>
          </p:cNvPr>
          <p:cNvSpPr>
            <a:spLocks noGrp="1"/>
          </p:cNvSpPr>
          <p:nvPr>
            <p:ph sz="half" idx="1"/>
          </p:nvPr>
        </p:nvSpPr>
        <p:spPr>
          <a:xfrm>
            <a:off x="461064" y="1186543"/>
            <a:ext cx="3328511" cy="4990420"/>
          </a:xfrm>
        </p:spPr>
        <p:txBody>
          <a:bodyPr/>
          <a:lstStyle/>
          <a:p>
            <a:r>
              <a:rPr lang="en-AU" b="0" i="0" dirty="0">
                <a:solidFill>
                  <a:srgbClr val="252B2B"/>
                </a:solidFill>
                <a:effectLst/>
                <a:latin typeface="Lato Extended"/>
              </a:rPr>
              <a:t>A quick scan of the literature reveals a multitude of principles of inclusive practice. </a:t>
            </a:r>
          </a:p>
          <a:p>
            <a:r>
              <a:rPr lang="en-AU" b="0" i="0" dirty="0">
                <a:solidFill>
                  <a:srgbClr val="252B2B"/>
                </a:solidFill>
                <a:effectLst/>
                <a:latin typeface="Lato Extended"/>
              </a:rPr>
              <a:t>In the context of Higher Education, we could say that this means that students have </a:t>
            </a:r>
            <a:r>
              <a:rPr lang="en-AU" b="1" i="0" dirty="0">
                <a:solidFill>
                  <a:srgbClr val="252B2B"/>
                </a:solidFill>
                <a:effectLst/>
                <a:latin typeface="Lato Extended"/>
              </a:rPr>
              <a:t>equal access</a:t>
            </a:r>
            <a:r>
              <a:rPr lang="en-AU" b="0" i="0" dirty="0">
                <a:solidFill>
                  <a:srgbClr val="252B2B"/>
                </a:solidFill>
                <a:effectLst/>
                <a:latin typeface="Lato Extended"/>
              </a:rPr>
              <a:t>, </a:t>
            </a:r>
            <a:r>
              <a:rPr lang="en-AU" b="1" i="0" dirty="0">
                <a:solidFill>
                  <a:srgbClr val="252B2B"/>
                </a:solidFill>
                <a:effectLst/>
                <a:latin typeface="Lato Extended"/>
              </a:rPr>
              <a:t>equal opportunities</a:t>
            </a:r>
            <a:r>
              <a:rPr lang="en-AU" b="0" i="0" dirty="0">
                <a:solidFill>
                  <a:srgbClr val="252B2B"/>
                </a:solidFill>
                <a:effectLst/>
                <a:latin typeface="Lato Extended"/>
              </a:rPr>
              <a:t>, and are </a:t>
            </a:r>
            <a:r>
              <a:rPr lang="en-AU" b="1" i="0" dirty="0">
                <a:solidFill>
                  <a:srgbClr val="252B2B"/>
                </a:solidFill>
                <a:effectLst/>
                <a:latin typeface="Lato Extended"/>
              </a:rPr>
              <a:t>treated fairly</a:t>
            </a:r>
            <a:r>
              <a:rPr lang="en-AU" b="0" i="0" dirty="0">
                <a:solidFill>
                  <a:srgbClr val="252B2B"/>
                </a:solidFill>
                <a:effectLst/>
                <a:latin typeface="Lato Extended"/>
              </a:rPr>
              <a:t> to achieve </a:t>
            </a:r>
            <a:r>
              <a:rPr lang="en-AU" b="1" i="0" dirty="0">
                <a:solidFill>
                  <a:srgbClr val="252B2B"/>
                </a:solidFill>
                <a:effectLst/>
                <a:latin typeface="Lato Extended"/>
              </a:rPr>
              <a:t>success</a:t>
            </a:r>
            <a:r>
              <a:rPr lang="en-AU" b="0" i="0" dirty="0">
                <a:solidFill>
                  <a:srgbClr val="252B2B"/>
                </a:solidFill>
                <a:effectLst/>
                <a:latin typeface="Lato Extended"/>
              </a:rPr>
              <a:t>.</a:t>
            </a:r>
          </a:p>
          <a:p>
            <a:r>
              <a:rPr lang="en-AU" sz="1200" dirty="0">
                <a:solidFill>
                  <a:srgbClr val="252B2B"/>
                </a:solidFill>
                <a:latin typeface="Lato Extended"/>
              </a:rPr>
              <a:t>(</a:t>
            </a:r>
            <a:r>
              <a:rPr lang="en-AU" sz="1200" dirty="0" err="1">
                <a:solidFill>
                  <a:srgbClr val="252B2B"/>
                </a:solidFill>
                <a:latin typeface="Lato Extended"/>
              </a:rPr>
              <a:t>Trede</a:t>
            </a:r>
            <a:r>
              <a:rPr lang="en-AU" sz="1200" dirty="0">
                <a:solidFill>
                  <a:srgbClr val="252B2B"/>
                </a:solidFill>
                <a:latin typeface="Lato Extended"/>
              </a:rPr>
              <a:t>, Lewis &amp; Percy, 2022)</a:t>
            </a:r>
          </a:p>
          <a:p>
            <a:endParaRPr lang="en-AU" dirty="0">
              <a:solidFill>
                <a:srgbClr val="252B2B"/>
              </a:solidFill>
              <a:latin typeface="Lato Extended"/>
            </a:endParaRPr>
          </a:p>
          <a:p>
            <a:endParaRPr lang="en-AU" dirty="0"/>
          </a:p>
        </p:txBody>
      </p:sp>
      <p:sp>
        <p:nvSpPr>
          <p:cNvPr id="13" name="TextBox 12">
            <a:extLst>
              <a:ext uri="{FF2B5EF4-FFF2-40B4-BE49-F238E27FC236}">
                <a16:creationId xmlns:a16="http://schemas.microsoft.com/office/drawing/2014/main" id="{1387A2C9-4DF1-4956-A223-0353041542E4}"/>
              </a:ext>
            </a:extLst>
          </p:cNvPr>
          <p:cNvSpPr txBox="1"/>
          <p:nvPr/>
        </p:nvSpPr>
        <p:spPr>
          <a:xfrm>
            <a:off x="3140652" y="6147078"/>
            <a:ext cx="2102177" cy="646331"/>
          </a:xfrm>
          <a:prstGeom prst="rect">
            <a:avLst/>
          </a:prstGeom>
          <a:noFill/>
        </p:spPr>
        <p:txBody>
          <a:bodyPr wrap="square" rtlCol="0">
            <a:spAutoFit/>
          </a:bodyPr>
          <a:lstStyle/>
          <a:p>
            <a:r>
              <a:rPr lang="en-AU" dirty="0">
                <a:hlinkClick r:id="rId3"/>
              </a:rPr>
              <a:t>Deakin University: Inclusive Education</a:t>
            </a:r>
            <a:endParaRPr lang="en-AU" dirty="0"/>
          </a:p>
        </p:txBody>
      </p:sp>
    </p:spTree>
    <p:extLst>
      <p:ext uri="{BB962C8B-B14F-4D97-AF65-F5344CB8AC3E}">
        <p14:creationId xmlns:p14="http://schemas.microsoft.com/office/powerpoint/2010/main" val="198029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B9A152-D3D7-42EE-BEB7-B69F28ED5F29}"/>
              </a:ext>
            </a:extLst>
          </p:cNvPr>
          <p:cNvSpPr>
            <a:spLocks noGrp="1"/>
          </p:cNvSpPr>
          <p:nvPr>
            <p:ph sz="half" idx="1"/>
          </p:nvPr>
        </p:nvSpPr>
        <p:spPr/>
        <p:txBody>
          <a:bodyPr/>
          <a:lstStyle/>
          <a:p>
            <a:r>
              <a:rPr lang="en-AU" dirty="0"/>
              <a:t>‘Equality initiatives that only explore a single dimension of inequality (i.e. ‘just’ gender or ‘just’ race) do benefit some, but often end up leaving members of the most marginalised groups behind.  We see this in curriculum design, for example, where efforts to include more women and members of racial minorities often end up introducing Black, Asian, and minority ethnic (BAME) men and white women into reading lists but ignoring BAME women entirely.’ </a:t>
            </a:r>
          </a:p>
          <a:p>
            <a:r>
              <a:rPr lang="en-AU" sz="1200" dirty="0"/>
              <a:t>(Dr Fran Amery, Senior Lecturer in the Department of Politics, Languages &amp; International Studies – </a:t>
            </a:r>
            <a:r>
              <a:rPr lang="en-AU" sz="1200" dirty="0">
                <a:hlinkClick r:id="rId2"/>
              </a:rPr>
              <a:t>Intersectionality: Moving beyond a single dimension of inequality</a:t>
            </a:r>
            <a:r>
              <a:rPr lang="en-AU" sz="1200" dirty="0"/>
              <a:t> (2019))</a:t>
            </a:r>
          </a:p>
        </p:txBody>
      </p:sp>
      <p:sp>
        <p:nvSpPr>
          <p:cNvPr id="5" name="Content Placeholder 4">
            <a:extLst>
              <a:ext uri="{FF2B5EF4-FFF2-40B4-BE49-F238E27FC236}">
                <a16:creationId xmlns:a16="http://schemas.microsoft.com/office/drawing/2014/main" id="{2F344A1B-4C4E-4C67-8D9F-5477ABF9C609}"/>
              </a:ext>
            </a:extLst>
          </p:cNvPr>
          <p:cNvSpPr>
            <a:spLocks noGrp="1"/>
          </p:cNvSpPr>
          <p:nvPr>
            <p:ph sz="half" idx="2"/>
          </p:nvPr>
        </p:nvSpPr>
        <p:spPr/>
        <p:txBody>
          <a:bodyPr/>
          <a:lstStyle/>
          <a:p>
            <a:r>
              <a:rPr lang="en-AU" dirty="0"/>
              <a:t>‘…questions like race and racism, how it affects students, how it affects society…</a:t>
            </a:r>
          </a:p>
          <a:p>
            <a:r>
              <a:rPr lang="en-AU" dirty="0"/>
              <a:t>For example, if you take the idea that students who have experienced racism might be less willing to put up their hand or venture forward ideas, because they've experienced negative reactions from teachers in the past or people in the past. They might engage with teaching formats that give students a more equal voice in the classroom. </a:t>
            </a:r>
          </a:p>
          <a:p>
            <a:r>
              <a:rPr lang="en-AU" dirty="0"/>
              <a:t>Now, they're not evenly taken up. And I would definitely not say that we've cracked the issue of how to deal with racism in the classroom, and that we've fixed all our problems. But we're certainly a lot more literate about them than we were, previously.’</a:t>
            </a:r>
          </a:p>
          <a:p>
            <a:endParaRPr lang="en-AU" dirty="0"/>
          </a:p>
          <a:p>
            <a:r>
              <a:rPr lang="en-AU" sz="1200" dirty="0"/>
              <a:t>(Meera Sabaratnam, Senior Lecturer in International Relations at SOAS, University of London, UK and Chair of the Decolonising SOAS Working Group – </a:t>
            </a:r>
            <a:r>
              <a:rPr lang="en-AU" sz="1200" dirty="0">
                <a:hlinkClick r:id="rId3"/>
              </a:rPr>
              <a:t>The Internationalist, Episode 2: How can the curriculum be authentic to where it’s taught? </a:t>
            </a:r>
            <a:r>
              <a:rPr lang="en-AU" sz="1200" dirty="0"/>
              <a:t>(2020))</a:t>
            </a:r>
          </a:p>
        </p:txBody>
      </p:sp>
      <p:sp>
        <p:nvSpPr>
          <p:cNvPr id="4" name="Title 3">
            <a:extLst>
              <a:ext uri="{FF2B5EF4-FFF2-40B4-BE49-F238E27FC236}">
                <a16:creationId xmlns:a16="http://schemas.microsoft.com/office/drawing/2014/main" id="{22FFE70A-7927-406F-A560-9F4344132080}"/>
              </a:ext>
            </a:extLst>
          </p:cNvPr>
          <p:cNvSpPr>
            <a:spLocks noGrp="1"/>
          </p:cNvSpPr>
          <p:nvPr>
            <p:ph type="title"/>
          </p:nvPr>
        </p:nvSpPr>
        <p:spPr/>
        <p:txBody>
          <a:bodyPr/>
          <a:lstStyle/>
          <a:p>
            <a:r>
              <a:rPr lang="en-AU" dirty="0"/>
              <a:t>Examples</a:t>
            </a:r>
          </a:p>
        </p:txBody>
      </p:sp>
    </p:spTree>
    <p:extLst>
      <p:ext uri="{BB962C8B-B14F-4D97-AF65-F5344CB8AC3E}">
        <p14:creationId xmlns:p14="http://schemas.microsoft.com/office/powerpoint/2010/main" val="380667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BF1215-7F0C-4659-A84B-FBC4C23EEFB3}"/>
              </a:ext>
            </a:extLst>
          </p:cNvPr>
          <p:cNvSpPr>
            <a:spLocks noGrp="1"/>
          </p:cNvSpPr>
          <p:nvPr>
            <p:ph sz="half" idx="1"/>
          </p:nvPr>
        </p:nvSpPr>
        <p:spPr>
          <a:xfrm>
            <a:off x="461064" y="1186543"/>
            <a:ext cx="9078862" cy="4990420"/>
          </a:xfrm>
        </p:spPr>
        <p:txBody>
          <a:bodyPr>
            <a:normAutofit/>
          </a:bodyPr>
          <a:lstStyle/>
          <a:p>
            <a:r>
              <a:rPr lang="en-AU" dirty="0"/>
              <a:t>What is the theme / premise that runs through and unites the argument of the application?</a:t>
            </a:r>
          </a:p>
          <a:p>
            <a:endParaRPr lang="en-AU" dirty="0"/>
          </a:p>
          <a:p>
            <a:r>
              <a:rPr lang="en-AU" dirty="0"/>
              <a:t>Focus on excellence:</a:t>
            </a:r>
          </a:p>
          <a:p>
            <a:pPr marL="285750" indent="-285750">
              <a:buFont typeface="Arial" panose="020B0604020202020204" pitchFamily="34" charset="0"/>
              <a:buChar char="•"/>
            </a:pPr>
            <a:r>
              <a:rPr lang="en-AU" dirty="0"/>
              <a:t>Your educational practice</a:t>
            </a:r>
          </a:p>
          <a:p>
            <a:pPr marL="285750" indent="-285750">
              <a:buFont typeface="Arial" panose="020B0604020202020204" pitchFamily="34" charset="0"/>
              <a:buChar char="•"/>
            </a:pPr>
            <a:r>
              <a:rPr lang="en-AU" dirty="0"/>
              <a:t>Evidence from the literature approach/es (best practice)</a:t>
            </a:r>
          </a:p>
          <a:p>
            <a:pPr marL="285750" indent="-285750">
              <a:buFont typeface="Arial" panose="020B0604020202020204" pitchFamily="34" charset="0"/>
              <a:buChar char="•"/>
            </a:pPr>
            <a:r>
              <a:rPr lang="en-AU" dirty="0"/>
              <a:t>Evidence of outcomes / impact</a:t>
            </a:r>
          </a:p>
          <a:p>
            <a:endParaRPr lang="en-AU" dirty="0"/>
          </a:p>
          <a:p>
            <a:r>
              <a:rPr lang="en-AU" dirty="0"/>
              <a:t>Why is this approach excellent for your context?</a:t>
            </a:r>
          </a:p>
          <a:p>
            <a:endParaRPr lang="en-AU" dirty="0"/>
          </a:p>
          <a:p>
            <a:r>
              <a:rPr lang="en-AU" dirty="0"/>
              <a:t>What are the </a:t>
            </a:r>
            <a:r>
              <a:rPr lang="en-AU" b="1" dirty="0"/>
              <a:t>intentional actions</a:t>
            </a:r>
            <a:r>
              <a:rPr lang="en-AU" dirty="0"/>
              <a:t> you are taking?</a:t>
            </a:r>
          </a:p>
        </p:txBody>
      </p:sp>
      <p:sp>
        <p:nvSpPr>
          <p:cNvPr id="3" name="Title 2">
            <a:extLst>
              <a:ext uri="{FF2B5EF4-FFF2-40B4-BE49-F238E27FC236}">
                <a16:creationId xmlns:a16="http://schemas.microsoft.com/office/drawing/2014/main" id="{F91703D2-2744-403F-A167-49C5FED2BA20}"/>
              </a:ext>
            </a:extLst>
          </p:cNvPr>
          <p:cNvSpPr>
            <a:spLocks noGrp="1"/>
          </p:cNvSpPr>
          <p:nvPr>
            <p:ph type="title"/>
          </p:nvPr>
        </p:nvSpPr>
        <p:spPr/>
        <p:txBody>
          <a:bodyPr/>
          <a:lstStyle/>
          <a:p>
            <a:r>
              <a:rPr lang="en-AU" dirty="0"/>
              <a:t>Thinking of your nomination</a:t>
            </a:r>
          </a:p>
        </p:txBody>
      </p:sp>
    </p:spTree>
    <p:extLst>
      <p:ext uri="{BB962C8B-B14F-4D97-AF65-F5344CB8AC3E}">
        <p14:creationId xmlns:p14="http://schemas.microsoft.com/office/powerpoint/2010/main" val="22355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684BF4-E4C5-4332-A7AD-93CED589D9EF}"/>
              </a:ext>
            </a:extLst>
          </p:cNvPr>
          <p:cNvSpPr>
            <a:spLocks noGrp="1"/>
          </p:cNvSpPr>
          <p:nvPr>
            <p:ph sz="half" idx="1"/>
          </p:nvPr>
        </p:nvSpPr>
        <p:spPr>
          <a:xfrm>
            <a:off x="461065" y="1186543"/>
            <a:ext cx="4016667" cy="4990420"/>
          </a:xfrm>
        </p:spPr>
        <p:txBody>
          <a:bodyPr>
            <a:normAutofit/>
          </a:bodyPr>
          <a:lstStyle/>
          <a:p>
            <a:pPr marL="285750" indent="-285750">
              <a:buFont typeface="Arial" panose="020B0604020202020204" pitchFamily="34" charset="0"/>
              <a:buChar char="•"/>
            </a:pPr>
            <a:r>
              <a:rPr lang="en-AU" dirty="0"/>
              <a:t>Robust evidence base</a:t>
            </a:r>
          </a:p>
          <a:p>
            <a:pPr marL="715963" lvl="1" indent="-273050">
              <a:buFont typeface="Courier New" panose="02070309020205020404" pitchFamily="49" charset="0"/>
              <a:buChar char="o"/>
            </a:pPr>
            <a:r>
              <a:rPr lang="en-AU" dirty="0"/>
              <a:t>Back up your claims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Holistic approach </a:t>
            </a:r>
          </a:p>
          <a:p>
            <a:pPr marL="715963" lvl="1" indent="-273050">
              <a:buFont typeface="Courier New" panose="02070309020205020404" pitchFamily="49" charset="0"/>
              <a:buChar char="o"/>
            </a:pPr>
            <a:r>
              <a:rPr lang="en-AU" sz="1500" dirty="0"/>
              <a:t>variety</a:t>
            </a:r>
            <a:r>
              <a:rPr lang="en-AU" dirty="0"/>
              <a:t> of evidences to build a body of support</a:t>
            </a:r>
          </a:p>
          <a:p>
            <a:pPr lvl="1" indent="0">
              <a:buNone/>
            </a:pPr>
            <a:endParaRPr lang="en-AU" dirty="0"/>
          </a:p>
          <a:p>
            <a:pPr marL="285750" indent="-285750">
              <a:buFont typeface="Arial" panose="020B0604020202020204" pitchFamily="34" charset="0"/>
              <a:buChar char="•"/>
            </a:pPr>
            <a:r>
              <a:rPr lang="en-AU" dirty="0"/>
              <a:t>Use the 4 quadrants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If looking at particular equity groups, where possible, include comparative data</a:t>
            </a:r>
          </a:p>
        </p:txBody>
      </p:sp>
      <p:sp>
        <p:nvSpPr>
          <p:cNvPr id="3" name="Title 2">
            <a:extLst>
              <a:ext uri="{FF2B5EF4-FFF2-40B4-BE49-F238E27FC236}">
                <a16:creationId xmlns:a16="http://schemas.microsoft.com/office/drawing/2014/main" id="{FBA35A32-3488-4708-87B6-75CD0FD1F872}"/>
              </a:ext>
            </a:extLst>
          </p:cNvPr>
          <p:cNvSpPr>
            <a:spLocks noGrp="1"/>
          </p:cNvSpPr>
          <p:nvPr>
            <p:ph type="title"/>
          </p:nvPr>
        </p:nvSpPr>
        <p:spPr/>
        <p:txBody>
          <a:bodyPr/>
          <a:lstStyle/>
          <a:p>
            <a:r>
              <a:rPr lang="en-AU" dirty="0"/>
              <a:t>Evidence</a:t>
            </a:r>
          </a:p>
        </p:txBody>
      </p:sp>
      <p:pic>
        <p:nvPicPr>
          <p:cNvPr id="7" name="Picture 6">
            <a:extLst>
              <a:ext uri="{FF2B5EF4-FFF2-40B4-BE49-F238E27FC236}">
                <a16:creationId xmlns:a16="http://schemas.microsoft.com/office/drawing/2014/main" id="{A96EA936-323B-489D-8A54-31408692FB3F}"/>
              </a:ext>
            </a:extLst>
          </p:cNvPr>
          <p:cNvPicPr>
            <a:picLocks noChangeAspect="1"/>
          </p:cNvPicPr>
          <p:nvPr/>
        </p:nvPicPr>
        <p:blipFill>
          <a:blip r:embed="rId2"/>
          <a:stretch>
            <a:fillRect/>
          </a:stretch>
        </p:blipFill>
        <p:spPr>
          <a:xfrm>
            <a:off x="4477732" y="1455849"/>
            <a:ext cx="7509889" cy="4451808"/>
          </a:xfrm>
          <a:prstGeom prst="rect">
            <a:avLst/>
          </a:prstGeom>
        </p:spPr>
      </p:pic>
    </p:spTree>
    <p:extLst>
      <p:ext uri="{BB962C8B-B14F-4D97-AF65-F5344CB8AC3E}">
        <p14:creationId xmlns:p14="http://schemas.microsoft.com/office/powerpoint/2010/main" val="4113193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684BF4-E4C5-4332-A7AD-93CED589D9EF}"/>
              </a:ext>
            </a:extLst>
          </p:cNvPr>
          <p:cNvSpPr>
            <a:spLocks noGrp="1"/>
          </p:cNvSpPr>
          <p:nvPr>
            <p:ph sz="half" idx="1"/>
          </p:nvPr>
        </p:nvSpPr>
        <p:spPr>
          <a:xfrm>
            <a:off x="461064" y="1186543"/>
            <a:ext cx="4676543" cy="4990420"/>
          </a:xfrm>
        </p:spPr>
        <p:txBody>
          <a:bodyPr>
            <a:normAutofit lnSpcReduction="10000"/>
          </a:bodyPr>
          <a:lstStyle/>
          <a:p>
            <a:r>
              <a:rPr lang="en-AU" b="1" dirty="0"/>
              <a:t>Impact</a:t>
            </a:r>
          </a:p>
          <a:p>
            <a:r>
              <a:rPr lang="en-AU" dirty="0"/>
              <a:t>Are students asked or provide comment on:</a:t>
            </a:r>
          </a:p>
          <a:p>
            <a:pPr marL="285750" indent="-285750">
              <a:buFont typeface="Arial" panose="020B0604020202020204" pitchFamily="34" charset="0"/>
              <a:buChar char="•"/>
            </a:pPr>
            <a:r>
              <a:rPr lang="en-AU" dirty="0"/>
              <a:t>How inclusive was the curriculum, or how diverse was it? </a:t>
            </a:r>
          </a:p>
          <a:p>
            <a:pPr marL="285750" indent="-285750">
              <a:buFont typeface="Arial" panose="020B0604020202020204" pitchFamily="34" charset="0"/>
              <a:buChar char="•"/>
            </a:pPr>
            <a:r>
              <a:rPr lang="en-AU" dirty="0"/>
              <a:t>Did the teaching methods help you feel included?</a:t>
            </a:r>
          </a:p>
          <a:p>
            <a:pPr marL="285750" indent="-285750">
              <a:buFont typeface="Arial" panose="020B0604020202020204" pitchFamily="34" charset="0"/>
              <a:buChar char="•"/>
            </a:pPr>
            <a:r>
              <a:rPr lang="en-AU" dirty="0"/>
              <a:t>Other questions relevant to your practice…</a:t>
            </a:r>
          </a:p>
          <a:p>
            <a:endParaRPr lang="en-AU" b="1" dirty="0"/>
          </a:p>
          <a:p>
            <a:r>
              <a:rPr lang="en-AU" dirty="0"/>
              <a:t>How has staff practice changed? </a:t>
            </a:r>
          </a:p>
          <a:p>
            <a:pPr marL="285750" indent="-285750">
              <a:buFont typeface="Arial" panose="020B0604020202020204" pitchFamily="34" charset="0"/>
              <a:buChar char="•"/>
            </a:pPr>
            <a:r>
              <a:rPr lang="en-AU" dirty="0"/>
              <a:t>Helped me learn more about what I can do to support gender equity / students with disability….</a:t>
            </a:r>
          </a:p>
          <a:p>
            <a:pPr marL="285750" indent="-285750">
              <a:buFont typeface="Arial" panose="020B0604020202020204" pitchFamily="34" charset="0"/>
              <a:buChar char="•"/>
            </a:pPr>
            <a:r>
              <a:rPr lang="en-AU" dirty="0"/>
              <a:t>This workshop/resource/collaboration will influence they way I work in the future </a:t>
            </a:r>
          </a:p>
          <a:p>
            <a:pPr marL="285750" indent="-285750">
              <a:buFont typeface="Arial" panose="020B0604020202020204" pitchFamily="34" charset="0"/>
              <a:buChar char="•"/>
            </a:pPr>
            <a:r>
              <a:rPr lang="en-AU" dirty="0"/>
              <a:t>Attendance at this event influenced / extended my knowledge / understanding of sexism / racism / ableism…</a:t>
            </a:r>
          </a:p>
          <a:p>
            <a:endParaRPr lang="en-AU" dirty="0"/>
          </a:p>
        </p:txBody>
      </p:sp>
      <p:sp>
        <p:nvSpPr>
          <p:cNvPr id="3" name="Title 2">
            <a:extLst>
              <a:ext uri="{FF2B5EF4-FFF2-40B4-BE49-F238E27FC236}">
                <a16:creationId xmlns:a16="http://schemas.microsoft.com/office/drawing/2014/main" id="{FBA35A32-3488-4708-87B6-75CD0FD1F872}"/>
              </a:ext>
            </a:extLst>
          </p:cNvPr>
          <p:cNvSpPr>
            <a:spLocks noGrp="1"/>
          </p:cNvSpPr>
          <p:nvPr>
            <p:ph type="title"/>
          </p:nvPr>
        </p:nvSpPr>
        <p:spPr/>
        <p:txBody>
          <a:bodyPr/>
          <a:lstStyle/>
          <a:p>
            <a:r>
              <a:rPr lang="en-AU" dirty="0"/>
              <a:t>Evidence continued</a:t>
            </a:r>
          </a:p>
        </p:txBody>
      </p:sp>
      <p:pic>
        <p:nvPicPr>
          <p:cNvPr id="6" name="Picture 5">
            <a:extLst>
              <a:ext uri="{FF2B5EF4-FFF2-40B4-BE49-F238E27FC236}">
                <a16:creationId xmlns:a16="http://schemas.microsoft.com/office/drawing/2014/main" id="{01574484-B1D7-4192-853A-CBF46572905E}"/>
              </a:ext>
            </a:extLst>
          </p:cNvPr>
          <p:cNvPicPr>
            <a:picLocks noChangeAspect="1"/>
          </p:cNvPicPr>
          <p:nvPr/>
        </p:nvPicPr>
        <p:blipFill>
          <a:blip r:embed="rId2"/>
          <a:stretch>
            <a:fillRect/>
          </a:stretch>
        </p:blipFill>
        <p:spPr>
          <a:xfrm>
            <a:off x="6848297" y="1063995"/>
            <a:ext cx="4882639" cy="2469849"/>
          </a:xfrm>
          <a:prstGeom prst="rect">
            <a:avLst/>
          </a:prstGeom>
        </p:spPr>
      </p:pic>
      <p:pic>
        <p:nvPicPr>
          <p:cNvPr id="8" name="Picture 7">
            <a:extLst>
              <a:ext uri="{FF2B5EF4-FFF2-40B4-BE49-F238E27FC236}">
                <a16:creationId xmlns:a16="http://schemas.microsoft.com/office/drawing/2014/main" id="{7551D8CA-7410-4520-99AE-FBBB537DBA2F}"/>
              </a:ext>
            </a:extLst>
          </p:cNvPr>
          <p:cNvPicPr>
            <a:picLocks noChangeAspect="1"/>
          </p:cNvPicPr>
          <p:nvPr/>
        </p:nvPicPr>
        <p:blipFill>
          <a:blip r:embed="rId3"/>
          <a:stretch>
            <a:fillRect/>
          </a:stretch>
        </p:blipFill>
        <p:spPr>
          <a:xfrm>
            <a:off x="5276101" y="4166648"/>
            <a:ext cx="6736790" cy="1858248"/>
          </a:xfrm>
          <a:prstGeom prst="rect">
            <a:avLst/>
          </a:prstGeom>
        </p:spPr>
      </p:pic>
    </p:spTree>
    <p:extLst>
      <p:ext uri="{BB962C8B-B14F-4D97-AF65-F5344CB8AC3E}">
        <p14:creationId xmlns:p14="http://schemas.microsoft.com/office/powerpoint/2010/main" val="3836960356"/>
      </p:ext>
    </p:extLst>
  </p:cSld>
  <p:clrMapOvr>
    <a:masterClrMapping/>
  </p:clrMapOvr>
</p:sld>
</file>

<file path=ppt/theme/theme1.xml><?xml version="1.0" encoding="utf-8"?>
<a:theme xmlns:a="http://schemas.openxmlformats.org/drawingml/2006/main" name="1_Office Theme">
  <a:themeElements>
    <a:clrScheme name="ECU Corp Colours">
      <a:dk1>
        <a:srgbClr val="101920"/>
      </a:dk1>
      <a:lt1>
        <a:srgbClr val="FFFFFF"/>
      </a:lt1>
      <a:dk2>
        <a:srgbClr val="404140"/>
      </a:dk2>
      <a:lt2>
        <a:srgbClr val="FFFFFF"/>
      </a:lt2>
      <a:accent1>
        <a:srgbClr val="004B85"/>
      </a:accent1>
      <a:accent2>
        <a:srgbClr val="BE2F36"/>
      </a:accent2>
      <a:accent3>
        <a:srgbClr val="FFC658"/>
      </a:accent3>
      <a:accent4>
        <a:srgbClr val="004B85"/>
      </a:accent4>
      <a:accent5>
        <a:srgbClr val="FFC658"/>
      </a:accent5>
      <a:accent6>
        <a:srgbClr val="BE2F36"/>
      </a:accent6>
      <a:hlink>
        <a:srgbClr val="004B85"/>
      </a:hlink>
      <a:folHlink>
        <a:srgbClr val="BE2F3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U Corporate PowerPoint Template_Widescreen_Apr19-Navy" id="{2D49A8B6-7AD0-684B-94FD-0AB736A5DDBA}" vid="{63B0D7CB-3D21-3646-A31F-F4EE24BAC8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06ea6a8-8f6b-47e2-9118-4a6b82b1ce4b" xsi:nil="true"/>
    <lcf76f155ced4ddcb4097134ff3c332f xmlns="30704255-aaf2-4a13-8049-233474eb2f3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16F8D499B83A74EA86E936D6FBEFAFB" ma:contentTypeVersion="16" ma:contentTypeDescription="Create a new document." ma:contentTypeScope="" ma:versionID="a58de6300d7cf51ed18ee050579d47fe">
  <xsd:schema xmlns:xsd="http://www.w3.org/2001/XMLSchema" xmlns:xs="http://www.w3.org/2001/XMLSchema" xmlns:p="http://schemas.microsoft.com/office/2006/metadata/properties" xmlns:ns2="30704255-aaf2-4a13-8049-233474eb2f3a" xmlns:ns3="806ea6a8-8f6b-47e2-9118-4a6b82b1ce4b" targetNamespace="http://schemas.microsoft.com/office/2006/metadata/properties" ma:root="true" ma:fieldsID="fea82428f618b68a0a9714004598478a" ns2:_="" ns3:_="">
    <xsd:import namespace="30704255-aaf2-4a13-8049-233474eb2f3a"/>
    <xsd:import namespace="806ea6a8-8f6b-47e2-9118-4a6b82b1ce4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704255-aaf2-4a13-8049-233474eb2f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6d2f554-d03b-4809-9b7d-234c4814397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06ea6a8-8f6b-47e2-9118-4a6b82b1ce4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18520a9-86b8-45ce-96ab-536e37b1ca50}" ma:internalName="TaxCatchAll" ma:showField="CatchAllData" ma:web="806ea6a8-8f6b-47e2-9118-4a6b82b1ce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D27508-B336-474F-8230-0B4FD64FE508}">
  <ds:schemaRef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dcmitype/"/>
    <ds:schemaRef ds:uri="806ea6a8-8f6b-47e2-9118-4a6b82b1ce4b"/>
    <ds:schemaRef ds:uri="30704255-aaf2-4a13-8049-233474eb2f3a"/>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7BC68D6F-A8D7-4C4D-9E07-C0640352A40A}">
  <ds:schemaRefs>
    <ds:schemaRef ds:uri="30704255-aaf2-4a13-8049-233474eb2f3a"/>
    <ds:schemaRef ds:uri="806ea6a8-8f6b-47e2-9118-4a6b82b1ce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C35E1AC-93C6-41F2-9ADD-80D8767683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6961</TotalTime>
  <Words>1586</Words>
  <Application>Microsoft Office PowerPoint</Application>
  <PresentationFormat>Widescreen</PresentationFormat>
  <Paragraphs>122</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Lato Extended</vt:lpstr>
      <vt:lpstr>Courier New</vt:lpstr>
      <vt:lpstr>1_Office Theme</vt:lpstr>
      <vt:lpstr>Addressing Equity, Diversity, and Inclusion in VC and National Awards</vt:lpstr>
      <vt:lpstr>Equity, Diversity and Inclusion</vt:lpstr>
      <vt:lpstr>From equality to equity and social justice</vt:lpstr>
      <vt:lpstr>Modernising how we think about equity</vt:lpstr>
      <vt:lpstr>Principles of inclusive practice in HE</vt:lpstr>
      <vt:lpstr>Examples</vt:lpstr>
      <vt:lpstr>Thinking of your nomination</vt:lpstr>
      <vt:lpstr>Evidence</vt:lpstr>
      <vt:lpstr>Evidence continued</vt:lpstr>
      <vt:lpstr>Learning more…</vt:lpstr>
      <vt:lpstr>Readings</vt:lpstr>
      <vt:lpstr>Readings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HERITAGE</dc:creator>
  <cp:lastModifiedBy>Fiona NAVIN</cp:lastModifiedBy>
  <cp:revision>19</cp:revision>
  <dcterms:created xsi:type="dcterms:W3CDTF">2020-10-08T02:54:38Z</dcterms:created>
  <dcterms:modified xsi:type="dcterms:W3CDTF">2023-05-22T00:25:20Z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0x010100516F8D499B83A74EA86E936D6FBEFAFB</vt:lpwstr>
  </property>
  <property fmtid="{D5CDD505-2E9C-101B-9397-08002B2CF9AE}" pid="3" name="MediaServiceImageTags">
    <vt:lpwstr/>
  </property>
</Properties>
</file>