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0"/>
  </p:notesMasterIdLst>
  <p:handoutMasterIdLst>
    <p:handoutMasterId r:id="rId41"/>
  </p:handoutMasterIdLst>
  <p:sldIdLst>
    <p:sldId id="256" r:id="rId5"/>
    <p:sldId id="266" r:id="rId6"/>
    <p:sldId id="263" r:id="rId7"/>
    <p:sldId id="280" r:id="rId8"/>
    <p:sldId id="285" r:id="rId9"/>
    <p:sldId id="281" r:id="rId10"/>
    <p:sldId id="286" r:id="rId11"/>
    <p:sldId id="284" r:id="rId12"/>
    <p:sldId id="282" r:id="rId13"/>
    <p:sldId id="279" r:id="rId14"/>
    <p:sldId id="371" r:id="rId15"/>
    <p:sldId id="370" r:id="rId16"/>
    <p:sldId id="404" r:id="rId17"/>
    <p:sldId id="384" r:id="rId18"/>
    <p:sldId id="406" r:id="rId19"/>
    <p:sldId id="332" r:id="rId20"/>
    <p:sldId id="388" r:id="rId21"/>
    <p:sldId id="390" r:id="rId22"/>
    <p:sldId id="391" r:id="rId23"/>
    <p:sldId id="394" r:id="rId24"/>
    <p:sldId id="395" r:id="rId25"/>
    <p:sldId id="405" r:id="rId26"/>
    <p:sldId id="354" r:id="rId27"/>
    <p:sldId id="407" r:id="rId28"/>
    <p:sldId id="363" r:id="rId29"/>
    <p:sldId id="399" r:id="rId30"/>
    <p:sldId id="398" r:id="rId31"/>
    <p:sldId id="400" r:id="rId32"/>
    <p:sldId id="402" r:id="rId33"/>
    <p:sldId id="403" r:id="rId34"/>
    <p:sldId id="401" r:id="rId35"/>
    <p:sldId id="278" r:id="rId36"/>
    <p:sldId id="271" r:id="rId37"/>
    <p:sldId id="283" r:id="rId38"/>
    <p:sldId id="27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518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raine DUNBAR" userId="c17477bf-892c-48e9-ae3d-02bb777f46b8" providerId="ADAL" clId="{201BC519-C0E5-4CE2-9BEF-8933447DDDA0}"/>
    <pc:docChg chg="modSld">
      <pc:chgData name="Lorraine DUNBAR" userId="c17477bf-892c-48e9-ae3d-02bb777f46b8" providerId="ADAL" clId="{201BC519-C0E5-4CE2-9BEF-8933447DDDA0}" dt="2024-06-26T08:44:23.890" v="1" actId="5793"/>
      <pc:docMkLst>
        <pc:docMk/>
      </pc:docMkLst>
      <pc:sldChg chg="modNotesTx">
        <pc:chgData name="Lorraine DUNBAR" userId="c17477bf-892c-48e9-ae3d-02bb777f46b8" providerId="ADAL" clId="{201BC519-C0E5-4CE2-9BEF-8933447DDDA0}" dt="2024-06-26T08:44:23.890" v="1" actId="5793"/>
        <pc:sldMkLst>
          <pc:docMk/>
          <pc:sldMk cId="2605548233" sldId="2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6/26/2024</a:t>
            </a:fld>
            <a:endParaRPr lang="en-US"/>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6/26/2024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AU" sz="18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rPr>
              <a:t>Intro</a:t>
            </a:r>
            <a:endParaRPr lang="en-AU"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a:effectLst/>
                <a:latin typeface="Calibri" panose="020F0502020204030204" pitchFamily="34" charset="0"/>
                <a:ea typeface="Aptos" panose="020B0004020202020204" pitchFamily="34" charset="0"/>
                <a:cs typeface="Times New Roman" panose="02020603050405020304" pitchFamily="18" charset="0"/>
              </a:rPr>
              <a:t>Good morning all and thank for joining this info session today.  I would like to inform you that this session is being recorded for distribution and to add to our intranet resources.</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a:effectLst/>
                <a:latin typeface="Calibri" panose="020F0502020204030204" pitchFamily="34" charset="0"/>
                <a:ea typeface="Aptos" panose="020B0004020202020204" pitchFamily="34" charset="0"/>
                <a:cs typeface="Times New Roman" panose="02020603050405020304" pitchFamily="18" charset="0"/>
              </a:rPr>
              <a:t>I am Lorraine Dunbar, Research Administration Team Leader in the pre-award team within Research Services.  </a:t>
            </a:r>
          </a:p>
          <a:p>
            <a:pPr>
              <a:lnSpc>
                <a:spcPct val="115000"/>
              </a:lnSpc>
              <a:spcAft>
                <a:spcPts val="800"/>
              </a:spcAft>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b="1" kern="100">
                <a:solidFill>
                  <a:srgbClr val="FF0000"/>
                </a:solidFill>
                <a:effectLst/>
                <a:latin typeface="Segoe UI" panose="020B0502040204020203" pitchFamily="34" charset="0"/>
                <a:ea typeface="Aptos" panose="020B0004020202020204" pitchFamily="34" charset="0"/>
                <a:cs typeface="Times New Roman" panose="02020603050405020304" pitchFamily="18" charset="0"/>
              </a:rPr>
              <a:t>Welcome to Country</a:t>
            </a:r>
            <a:endParaRPr lang="en-AU"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I would like to begin by acknowledging the Traditional Owners of the land on which we meet today. I would also like to pay my respects to Elders past and present and emerging.</a:t>
            </a:r>
          </a:p>
          <a:p>
            <a:pPr>
              <a:lnSpc>
                <a:spcPct val="115000"/>
              </a:lnSpc>
              <a:spcAft>
                <a:spcPts val="800"/>
              </a:spcAft>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b="1" kern="100">
                <a:solidFill>
                  <a:srgbClr val="FF0000"/>
                </a:solidFill>
                <a:effectLst/>
                <a:latin typeface="Segoe UI" panose="020B0502040204020203" pitchFamily="34" charset="0"/>
                <a:ea typeface="Aptos" panose="020B0004020202020204" pitchFamily="34" charset="0"/>
                <a:cs typeface="Times New Roman" panose="02020603050405020304" pitchFamily="18" charset="0"/>
              </a:rPr>
              <a:t>Format Session</a:t>
            </a:r>
            <a:endParaRPr lang="en-AU" sz="1800" b="1"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We have a busy session today with a great range of speakers and presenters.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Firstly we will have Mariko Huartson.  As mentioned, Mariko is a Research Admin Officer with Research Services – many of you may have had contact with her previously.  Mariko will be providing a general overview of the scheme and some key points including eligibility, process and funding support.</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We will then be followed by Jennifer Moore, Scholarly Communications Advisor from Library Services.  Jennifer has a wealth of knowledge and will be talking you through the possible ways to benchmark using </a:t>
            </a:r>
            <a:r>
              <a:rPr lang="en-AU" sz="1800" kern="100" err="1">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Scival</a:t>
            </a: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Will then move on to a presentation from Nicole Atkins who is Engagement and Impact Officer in Research Services.  Nicole will be covering some specific NHMRC impact terms as well as principles for communicating research impact.</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And last but not least we will have a Panel Discussion.  Delighted to advise we have Dr Emmanuel Adewuyi from Centre from Precision Health and Dr Lauren </a:t>
            </a:r>
            <a:r>
              <a:rPr lang="en-AU" sz="1800" kern="100" err="1">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Blekkenhorst</a:t>
            </a: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 from Nutrition and Health Innovation Research Institute.  Both </a:t>
            </a:r>
            <a:r>
              <a:rPr lang="en-AU" sz="1800" kern="100" err="1">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Emmaunel</a:t>
            </a: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 and Lauren have been fortunate in securing an Investigator Grant and will share their tips and Associate Professor Josh Lewis has kindly joined us to give us a bit of an insight into what an NHMRC grant reviewer looks for.</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In terms of questions today, we would welcome any you may have.  I will ask for questions at the end of each section and if you could please raise your hand via TEAMS function.</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a:solidFill>
                  <a:srgbClr val="000000"/>
                </a:solidFill>
                <a:effectLst/>
                <a:latin typeface="Segoe UI" panose="020B0502040204020203" pitchFamily="34" charset="0"/>
                <a:ea typeface="Aptos" panose="020B0004020202020204" pitchFamily="34" charset="0"/>
                <a:cs typeface="Times New Roman" panose="02020603050405020304" pitchFamily="18" charset="0"/>
              </a:rPr>
              <a:t>The slides and link to the recording session will be forwarded to all attendees soon after.</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invite discussion once all of the panellists have spoken. </a:t>
            </a:r>
          </a:p>
          <a:p>
            <a:r>
              <a:rPr lang="en-US"/>
              <a:t>We ask that you raise your hand to ask a question either in person or online, using the raise hand function in Teams. </a:t>
            </a:r>
          </a:p>
          <a:p>
            <a:r>
              <a:rPr lang="en-US"/>
              <a:t>People participating on Teams are also invited to ask questions in the chat section if they prefer. </a:t>
            </a:r>
          </a:p>
          <a:p>
            <a:r>
              <a:rPr lang="en-US"/>
              <a:t>Please note that this event will be recorded for those who can’t attend. </a:t>
            </a:r>
          </a:p>
          <a:p>
            <a:endParaRPr lang="en-AU"/>
          </a:p>
        </p:txBody>
      </p:sp>
      <p:sp>
        <p:nvSpPr>
          <p:cNvPr id="4" name="Slide Number Placeholder 3"/>
          <p:cNvSpPr>
            <a:spLocks noGrp="1"/>
          </p:cNvSpPr>
          <p:nvPr>
            <p:ph type="sldNum" sz="quarter" idx="5"/>
          </p:nvPr>
        </p:nvSpPr>
        <p:spPr/>
        <p:txBody>
          <a:bodyPr/>
          <a:lstStyle/>
          <a:p>
            <a:fld id="{E1F598F4-E49E-0C4A-95A0-3D4224C6B109}" type="slidenum">
              <a:rPr lang="en-US" smtClean="0"/>
              <a:t>14</a:t>
            </a:fld>
            <a:endParaRPr lang="en-US"/>
          </a:p>
        </p:txBody>
      </p:sp>
    </p:spTree>
    <p:extLst>
      <p:ext uri="{BB962C8B-B14F-4D97-AF65-F5344CB8AC3E}">
        <p14:creationId xmlns:p14="http://schemas.microsoft.com/office/powerpoint/2010/main" val="3525488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F598F4-E49E-0C4A-95A0-3D4224C6B109}" type="slidenum">
              <a:rPr lang="en-US" smtClean="0"/>
              <a:t>18</a:t>
            </a:fld>
            <a:endParaRPr lang="en-US"/>
          </a:p>
        </p:txBody>
      </p:sp>
    </p:spTree>
    <p:extLst>
      <p:ext uri="{BB962C8B-B14F-4D97-AF65-F5344CB8AC3E}">
        <p14:creationId xmlns:p14="http://schemas.microsoft.com/office/powerpoint/2010/main" val="3460904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F598F4-E49E-0C4A-95A0-3D4224C6B109}" type="slidenum">
              <a:rPr lang="en-US" smtClean="0"/>
              <a:t>20</a:t>
            </a:fld>
            <a:endParaRPr lang="en-US"/>
          </a:p>
        </p:txBody>
      </p:sp>
    </p:spTree>
    <p:extLst>
      <p:ext uri="{BB962C8B-B14F-4D97-AF65-F5344CB8AC3E}">
        <p14:creationId xmlns:p14="http://schemas.microsoft.com/office/powerpoint/2010/main" val="3520920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711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798C5307-140F-447F-BCBA-BB92E3A2906B}" type="slidenum">
              <a:rPr lang="en-US" smtClean="0"/>
              <a:t>33</a:t>
            </a:fld>
            <a:endParaRPr lang="en-US"/>
          </a:p>
        </p:txBody>
      </p:sp>
    </p:spTree>
    <p:extLst>
      <p:ext uri="{BB962C8B-B14F-4D97-AF65-F5344CB8AC3E}">
        <p14:creationId xmlns:p14="http://schemas.microsoft.com/office/powerpoint/2010/main" val="511308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701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my name is Mariko, RAO Preaward team</a:t>
            </a:r>
          </a:p>
          <a:p>
            <a:r>
              <a:rPr lang="en-US"/>
              <a:t>Be going through an overview of the Investigator grants and latest updates.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So what are the Investigator grants?</a:t>
            </a:r>
          </a:p>
          <a:p>
            <a:pPr marL="171450" indent="-171450">
              <a:buFont typeface="Arial" panose="020B0604020202020204" pitchFamily="34" charset="0"/>
              <a:buChar char="•"/>
            </a:pPr>
            <a:r>
              <a:rPr lang="en-US"/>
              <a:t>These support the highest-performing researchers at all career stages, across the four pillars of health and medical research (biomedical, clinical, public health, and health services research). </a:t>
            </a:r>
          </a:p>
          <a:p>
            <a:pPr marL="171450" indent="-171450">
              <a:buFont typeface="Arial" panose="020B0604020202020204" pitchFamily="34" charset="0"/>
              <a:buChar char="•"/>
            </a:pPr>
            <a:r>
              <a:rPr lang="en-US"/>
              <a:t>This grant allows investigators the flexibility to pursue new, important research directions, support creative and innovative research, establish their own research program, and form collaborations as needed.</a:t>
            </a:r>
          </a:p>
          <a:p>
            <a:pPr marL="171450" indent="-171450">
              <a:buFont typeface="Arial" panose="020B0604020202020204" pitchFamily="34" charset="0"/>
              <a:buChar char="•"/>
            </a:pPr>
            <a:r>
              <a:rPr lang="en-US"/>
              <a:t>There are five levels of fellowship depending on your career stage: Emerging Leaders 1 and 2, then Leadership levels 1 2 3.</a:t>
            </a:r>
          </a:p>
          <a:p>
            <a:pPr marL="171450" indent="-171450">
              <a:buFont typeface="Arial" panose="020B0604020202020204" pitchFamily="34" charset="0"/>
              <a:buChar char="•"/>
            </a:pPr>
            <a:r>
              <a:rPr lang="en-US"/>
              <a:t>Awardees are provided with a five-year package that includes a partial salary (if needed) and a significant research support package for research costs.</a:t>
            </a:r>
          </a:p>
          <a:p>
            <a:endParaRPr lang="en-AU"/>
          </a:p>
        </p:txBody>
      </p:sp>
      <p:sp>
        <p:nvSpPr>
          <p:cNvPr id="4" name="Slide Number Placeholder 3"/>
          <p:cNvSpPr>
            <a:spLocks noGrp="1"/>
          </p:cNvSpPr>
          <p:nvPr>
            <p:ph type="sldNum" sz="quarter" idx="5"/>
          </p:nvPr>
        </p:nvSpPr>
        <p:spPr/>
        <p:txBody>
          <a:bodyPr/>
          <a:lstStyle/>
          <a:p>
            <a:fld id="{798C5307-140F-447F-BCBA-BB92E3A2906B}" type="slidenum">
              <a:rPr lang="en-US" smtClean="0"/>
              <a:t>4</a:t>
            </a:fld>
            <a:endParaRPr lang="en-US"/>
          </a:p>
        </p:txBody>
      </p:sp>
    </p:spTree>
    <p:extLst>
      <p:ext uri="{BB962C8B-B14F-4D97-AF65-F5344CB8AC3E}">
        <p14:creationId xmlns:p14="http://schemas.microsoft.com/office/powerpoint/2010/main" val="118043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Each level of the Investigator grants are fiercely competitive.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Based on the previous 2024 round there was a total of 1,666 applications submitted to the NHMRC, and of these 229 applications were successful, giving an overall success rate of 13.7%. The previous 2023 round had an overall success rate of 14.3%. Specifically for WA, there were 108 applications submitted by WA researchers in the 2024 round with only 9 of these being successful, giving a success rate of 8.3%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On the slide I have provide two useful links that provides further breakdowns for each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For the first link: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 The outcomes data tables provides the Investigator grant statistics (for each level and other statistical criteria) over the last 6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 The Spreadsheet provides more in-depth information such as the names of successful researchers, their project titles, universities, etc, which will help you in benchmarking yourself against researchers in your level and field – Jennifer will show you how to do this shortly.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For the second link: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 On our Investigator Grant intranet page we have provided the NHMRC’s factsheet that provides a visual snapshot of the 2023 round (2024 isn’t released yet).</a:t>
            </a:r>
          </a:p>
          <a:p>
            <a:endParaRPr lang="en-AU"/>
          </a:p>
        </p:txBody>
      </p:sp>
      <p:sp>
        <p:nvSpPr>
          <p:cNvPr id="4" name="Slide Number Placeholder 3"/>
          <p:cNvSpPr>
            <a:spLocks noGrp="1"/>
          </p:cNvSpPr>
          <p:nvPr>
            <p:ph type="sldNum" sz="quarter" idx="5"/>
          </p:nvPr>
        </p:nvSpPr>
        <p:spPr/>
        <p:txBody>
          <a:bodyPr/>
          <a:lstStyle/>
          <a:p>
            <a:fld id="{798C5307-140F-447F-BCBA-BB92E3A2906B}" type="slidenum">
              <a:rPr lang="en-US" smtClean="0"/>
              <a:t>5</a:t>
            </a:fld>
            <a:endParaRPr lang="en-US"/>
          </a:p>
        </p:txBody>
      </p:sp>
    </p:spTree>
    <p:extLst>
      <p:ext uri="{BB962C8B-B14F-4D97-AF65-F5344CB8AC3E}">
        <p14:creationId xmlns:p14="http://schemas.microsoft.com/office/powerpoint/2010/main" val="2463146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you want to go for one, here are some important eligibility points for you to consider.</a:t>
            </a:r>
          </a:p>
          <a:p>
            <a:endParaRPr lang="en-US"/>
          </a:p>
          <a:p>
            <a:pPr marL="171450" indent="-171450">
              <a:buFont typeface="Arial" panose="020B0604020202020204" pitchFamily="34" charset="0"/>
              <a:buChar char="•"/>
            </a:pPr>
            <a:r>
              <a:rPr lang="en-AU" sz="1100">
                <a:effectLst/>
                <a:latin typeface="Calibri" panose="020F0502020204030204" pitchFamily="34" charset="0"/>
                <a:ea typeface="Calibri" panose="020F0502020204030204" pitchFamily="34" charset="0"/>
                <a:cs typeface="Times New Roman" panose="02020603050405020304" pitchFamily="18" charset="0"/>
              </a:rPr>
              <a:t>The guidelines have a Statement of Expectations section that details the eligibility criteria and expectations of where the applicant should be at in their career, for each of the fellowship levels. Check this to know which is the appropriate level for you.</a:t>
            </a:r>
          </a:p>
          <a:p>
            <a:pPr marL="171450" indent="-171450">
              <a:buFont typeface="Arial" panose="020B0604020202020204" pitchFamily="34" charset="0"/>
              <a:buChar char="•"/>
            </a:pPr>
            <a:r>
              <a:rPr lang="en-AU" sz="1100">
                <a:effectLst/>
                <a:latin typeface="Calibri" panose="020F0502020204030204" pitchFamily="34" charset="0"/>
                <a:ea typeface="Calibri" panose="020F0502020204030204" pitchFamily="34" charset="0"/>
                <a:cs typeface="Times New Roman" panose="02020603050405020304" pitchFamily="18" charset="0"/>
              </a:rPr>
              <a:t>Applicants can only submit 1 Investigator application each round.</a:t>
            </a:r>
          </a:p>
          <a:p>
            <a:pPr marL="171450" indent="-171450">
              <a:buFont typeface="Arial" panose="020B0604020202020204" pitchFamily="34" charset="0"/>
              <a:buChar char="•"/>
            </a:pPr>
            <a:r>
              <a:rPr lang="en-AU" sz="1100">
                <a:effectLst/>
                <a:latin typeface="Calibri" panose="020F0502020204030204" pitchFamily="34" charset="0"/>
                <a:ea typeface="Calibri" panose="020F0502020204030204" pitchFamily="34" charset="0"/>
                <a:cs typeface="Times New Roman" panose="02020603050405020304" pitchFamily="18" charset="0"/>
              </a:rPr>
              <a:t>When the NHMRC opened this round of the Investigator grants, they released an update to the application limits for their grant schemes.</a:t>
            </a:r>
          </a:p>
          <a:p>
            <a:pPr marL="628650" lvl="1" indent="-171450">
              <a:buFont typeface="Arial" panose="020B0604020202020204" pitchFamily="34" charset="0"/>
              <a:buChar char="•"/>
            </a:pPr>
            <a:r>
              <a:rPr lang="en-AU" sz="1100">
                <a:effectLst/>
                <a:latin typeface="Calibri" panose="020F0502020204030204" pitchFamily="34" charset="0"/>
                <a:ea typeface="Calibri" panose="020F0502020204030204" pitchFamily="34" charset="0"/>
                <a:cs typeface="Times New Roman" panose="02020603050405020304" pitchFamily="18" charset="0"/>
              </a:rPr>
              <a:t>First point, the cross-scheme eligibility capping has been updated to the following: As a CI, an applicant may apply for and hold up to a total maximum of two grants concurrently across the Investigator and Ideas grant schemes, in any given funding round. For example, an applicant could apply for 1 Ideas grant (whether CIA to CIJ) + 1 Investigator grant, which then brings them to the total max of 2 grants. </a:t>
            </a:r>
          </a:p>
          <a:p>
            <a:pPr marL="628650" lvl="1" indent="-171450">
              <a:buFont typeface="Arial" panose="020B0604020202020204" pitchFamily="34" charset="0"/>
              <a:buChar char="•"/>
            </a:pPr>
            <a:r>
              <a:rPr lang="en-AU" sz="1100" i="1">
                <a:effectLst/>
                <a:latin typeface="Calibri" panose="020F0502020204030204" pitchFamily="34" charset="0"/>
                <a:ea typeface="Calibri" panose="020F0502020204030204" pitchFamily="34" charset="0"/>
                <a:cs typeface="Times New Roman" panose="02020603050405020304" pitchFamily="18" charset="0"/>
              </a:rPr>
              <a:t>For those who have applied for Investigator grants previously may recall the Synergy grants being including in this, the Synergy grants now no longer affect this ruling, including those Synergy grants currently held; it is only the Investigator and Ideas grants.  Also there used to be some exceptions to the application limit rule, these also no longer apply</a:t>
            </a:r>
            <a:r>
              <a:rPr lang="en-AU" sz="110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buFont typeface="Arial" panose="020B0604020202020204" pitchFamily="34" charset="0"/>
              <a:buChar char="•"/>
            </a:pPr>
            <a:r>
              <a:rPr lang="en-AU" sz="1100">
                <a:effectLst/>
                <a:latin typeface="Calibri" panose="020F0502020204030204" pitchFamily="34" charset="0"/>
                <a:ea typeface="Calibri" panose="020F0502020204030204" pitchFamily="34" charset="0"/>
                <a:cs typeface="Times New Roman" panose="02020603050405020304" pitchFamily="18" charset="0"/>
              </a:rPr>
              <a:t>Second point, If you applied for an Investigator grant and are a named CI on an Ideas grant in the same round and both were successful, (firstly well done) though unfortunately only the Investigator grant will be funded, the Ideas application will not be funded. Now in the most recent rounds, the NHMRC have shifted the timings of these two grants to ensure that Investigator applicants know their outcome before the Ideas grant applications are submitted. That way it allows time for Ideas grant teams to adjust their team members if needed. So, if in the same round you are putting in an Investigator application and are planning on being a CI in an Ideas grant application, make sure to let your Ideas team know of your Investigator outcome so that changes to the team can be accommodated.</a:t>
            </a:r>
          </a:p>
          <a:p>
            <a:pPr marL="628650" lvl="1" indent="-171450">
              <a:buFont typeface="Arial" panose="020B0604020202020204" pitchFamily="34" charset="0"/>
              <a:buChar char="•"/>
            </a:pPr>
            <a:r>
              <a:rPr lang="en-AU" sz="1100">
                <a:effectLst/>
                <a:latin typeface="Calibri" panose="020F0502020204030204" pitchFamily="34" charset="0"/>
                <a:cs typeface="Times New Roman" panose="02020603050405020304" pitchFamily="18" charset="0"/>
              </a:rPr>
              <a:t>Thirdly, a new ruling, </a:t>
            </a:r>
            <a:r>
              <a:rPr lang="en-AU" sz="1100">
                <a:effectLst/>
                <a:latin typeface="Calibri" panose="020F0502020204030204" pitchFamily="34" charset="0"/>
                <a:ea typeface="Calibri" panose="020F0502020204030204" pitchFamily="34" charset="0"/>
                <a:cs typeface="Times New Roman" panose="02020603050405020304" pitchFamily="18" charset="0"/>
              </a:rPr>
              <a:t>If you applied for an Investigator grant and are a named CI on an Ideas grant in the same round but you are in excess of the total number of grants you can submit (2), then the application/s that were last submitted will become ineligible.</a:t>
            </a:r>
          </a:p>
          <a:p>
            <a:pPr marL="628650" lvl="1" indent="-171450">
              <a:buFont typeface="Arial" panose="020B0604020202020204" pitchFamily="34" charset="0"/>
              <a:buChar char="•"/>
            </a:pPr>
            <a:endParaRPr lang="en-AU" sz="1100">
              <a:effectLst/>
              <a:latin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AU">
                <a:effectLst/>
                <a:latin typeface="Calibri" panose="020F0502020204030204" pitchFamily="34" charset="0"/>
                <a:cs typeface="Times New Roman" panose="02020603050405020304" pitchFamily="18" charset="0"/>
              </a:rPr>
              <a:t>Please read through the guidelines for more detailed information to these updates, including other key changes that affect the write up of the applications. Additionally, on our intranet page, we have provided many other links and resources regarding Eligibility so please check these out too.</a:t>
            </a:r>
          </a:p>
          <a:p>
            <a:pPr marL="171450" lvl="0" indent="-171450">
              <a:buFont typeface="Arial" panose="020B0604020202020204" pitchFamily="34" charset="0"/>
              <a:buChar char="•"/>
            </a:pPr>
            <a:r>
              <a:rPr lang="en-AU">
                <a:effectLst/>
                <a:latin typeface="Calibri" panose="020F0502020204030204" pitchFamily="34" charset="0"/>
                <a:cs typeface="Times New Roman" panose="02020603050405020304" pitchFamily="18" charset="0"/>
              </a:rPr>
              <a:t>Overall if you need help, just reach out to your RAO.</a:t>
            </a:r>
          </a:p>
          <a:p>
            <a:pPr marL="0" lvl="0" indent="0">
              <a:buFont typeface="Arial" panose="020B0604020202020204" pitchFamily="34" charset="0"/>
              <a:buNone/>
            </a:pPr>
            <a:endParaRPr lang="en-AU">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6</a:t>
            </a:fld>
            <a:endParaRPr lang="en-US"/>
          </a:p>
        </p:txBody>
      </p:sp>
    </p:spTree>
    <p:extLst>
      <p:ext uri="{BB962C8B-B14F-4D97-AF65-F5344CB8AC3E}">
        <p14:creationId xmlns:p14="http://schemas.microsoft.com/office/powerpoint/2010/main" val="53450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effectLst/>
                <a:latin typeface="Calibri" panose="020F0502020204030204" pitchFamily="34" charset="0"/>
                <a:cs typeface="Times New Roman" panose="02020603050405020304" pitchFamily="18" charset="0"/>
              </a:rPr>
              <a:t>By way of reminder if you haven’t already seen on our intranet page, these are the Key Dates for this round of the Investigator Grant. For those who are submitting in a future round can use this as a heads up on what to expect in terms of steps and timing.</a:t>
            </a:r>
          </a:p>
          <a:p>
            <a:r>
              <a:rPr lang="en-AU">
                <a:effectLst/>
                <a:latin typeface="Calibri" panose="020F0502020204030204" pitchFamily="34" charset="0"/>
                <a:cs typeface="Times New Roman" panose="02020603050405020304" pitchFamily="18" charset="0"/>
              </a:rPr>
              <a:t>Of particular note is the external review by GrantEd services. GrantEd is an external reviewing company who provide comprehensive and technical reviews to help strengthen applications. Research Services will provide support to approved candidates to have their applications reviewed through GrantEd, in addition to the usual RAO review.</a:t>
            </a:r>
          </a:p>
        </p:txBody>
      </p:sp>
      <p:sp>
        <p:nvSpPr>
          <p:cNvPr id="4" name="Slide Number Placeholder 3"/>
          <p:cNvSpPr>
            <a:spLocks noGrp="1"/>
          </p:cNvSpPr>
          <p:nvPr>
            <p:ph type="sldNum" sz="quarter" idx="5"/>
          </p:nvPr>
        </p:nvSpPr>
        <p:spPr/>
        <p:txBody>
          <a:bodyPr/>
          <a:lstStyle/>
          <a:p>
            <a:fld id="{798C5307-140F-447F-BCBA-BB92E3A2906B}" type="slidenum">
              <a:rPr lang="en-US" smtClean="0"/>
              <a:t>7</a:t>
            </a:fld>
            <a:endParaRPr lang="en-US"/>
          </a:p>
        </p:txBody>
      </p:sp>
    </p:spTree>
    <p:extLst>
      <p:ext uri="{BB962C8B-B14F-4D97-AF65-F5344CB8AC3E}">
        <p14:creationId xmlns:p14="http://schemas.microsoft.com/office/powerpoint/2010/main" val="378426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For those who don’t know, the Strategic Research Fund (SRF) is a resource managed by our DVC Research to strategically support ECU’s research community. For the Investigator grant applicants, the following will be provided through the SRF to support them:</a:t>
            </a:r>
          </a:p>
          <a:p>
            <a:pPr marL="342900" lvl="0" indent="-342900">
              <a:lnSpc>
                <a:spcPct val="107000"/>
              </a:lnSpc>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Should you be successful, the SRF will support 100% of the salary shortfall (which is the difference between the funding body amount awarded and your ECU salary level); and</a:t>
            </a:r>
          </a:p>
          <a:p>
            <a:pPr marL="342900" lvl="0" indent="-342900">
              <a:lnSpc>
                <a:spcPct val="107000"/>
              </a:lnSpc>
              <a:spcAft>
                <a:spcPts val="800"/>
              </a:spcAft>
              <a:buFont typeface="Symbol" panose="05050102010706020507" pitchFamily="18" charset="2"/>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One PhD stipend support will be provided towards the project.</a:t>
            </a:r>
          </a:p>
          <a:p>
            <a:pPr>
              <a:lnSpc>
                <a:spcPct val="107000"/>
              </a:lnSpc>
              <a:spcAft>
                <a:spcPts val="800"/>
              </a:spcAft>
            </a:pPr>
            <a:r>
              <a:rPr lang="en-AU" sz="1800">
                <a:effectLst/>
                <a:latin typeface="Calibri" panose="020F0502020204030204" pitchFamily="34" charset="0"/>
                <a:ea typeface="Calibri" panose="020F0502020204030204" pitchFamily="34" charset="0"/>
                <a:cs typeface="Times New Roman" panose="02020603050405020304" pitchFamily="18" charset="0"/>
              </a:rPr>
              <a:t> </a:t>
            </a:r>
          </a:p>
          <a:p>
            <a:r>
              <a:rPr lang="en-AU" sz="1800">
                <a:effectLst/>
                <a:latin typeface="Calibri" panose="020F0502020204030204" pitchFamily="34" charset="0"/>
                <a:ea typeface="Calibri" panose="020F0502020204030204" pitchFamily="34" charset="0"/>
                <a:cs typeface="Times New Roman" panose="02020603050405020304" pitchFamily="18" charset="0"/>
              </a:rPr>
              <a:t>Please check out the latest guidelines via the link on the slide for further information about SRF support.</a:t>
            </a:r>
            <a:endParaRPr lang="en-AU"/>
          </a:p>
        </p:txBody>
      </p:sp>
      <p:sp>
        <p:nvSpPr>
          <p:cNvPr id="4" name="Slide Number Placeholder 3"/>
          <p:cNvSpPr>
            <a:spLocks noGrp="1"/>
          </p:cNvSpPr>
          <p:nvPr>
            <p:ph type="sldNum" sz="quarter" idx="5"/>
          </p:nvPr>
        </p:nvSpPr>
        <p:spPr/>
        <p:txBody>
          <a:bodyPr/>
          <a:lstStyle/>
          <a:p>
            <a:fld id="{798C5307-140F-447F-BCBA-BB92E3A2906B}" type="slidenum">
              <a:rPr lang="en-US" smtClean="0"/>
              <a:t>8</a:t>
            </a:fld>
            <a:endParaRPr lang="en-US"/>
          </a:p>
        </p:txBody>
      </p:sp>
    </p:spTree>
    <p:extLst>
      <p:ext uri="{BB962C8B-B14F-4D97-AF65-F5344CB8AC3E}">
        <p14:creationId xmlns:p14="http://schemas.microsoft.com/office/powerpoint/2010/main" val="56728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03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985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1"/>
            <a:ext cx="8115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7" name="Picture 6" descr="A purple and black background&#10;&#10;Description automatically generated">
            <a:extLst>
              <a:ext uri="{FF2B5EF4-FFF2-40B4-BE49-F238E27FC236}">
                <a16:creationId xmlns:a16="http://schemas.microsoft.com/office/drawing/2014/main" id="{9B6CE96D-3F7A-B60F-CE19-6004806C28C2}"/>
              </a:ext>
            </a:extLst>
          </p:cNvPr>
          <p:cNvPicPr>
            <a:picLocks noChangeAspect="1"/>
          </p:cNvPicPr>
          <p:nvPr userDrawn="1"/>
        </p:nvPicPr>
        <p:blipFill rotWithShape="1">
          <a:blip r:embed="rId2"/>
          <a:srcRect l="2875" t="65975" r="29102" b="8250"/>
          <a:stretch/>
        </p:blipFill>
        <p:spPr>
          <a:xfrm>
            <a:off x="-4516" y="5128591"/>
            <a:ext cx="8113533" cy="1729409"/>
          </a:xfrm>
          <a:prstGeom prst="rect">
            <a:avLst/>
          </a:prstGeom>
        </p:spPr>
      </p:pic>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2100486"/>
            <a:ext cx="6815446" cy="2095985"/>
          </a:xfrm>
        </p:spPr>
        <p:txBody>
          <a:bodyPr anchor="t">
            <a:normAutofit/>
          </a:bodyPr>
          <a:lstStyle>
            <a:lvl1pPr>
              <a:defRPr sz="5000" spc="-20" baseline="0">
                <a:solidFill>
                  <a:schemeClr val="accent1"/>
                </a:solidFill>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370033"/>
            <a:ext cx="6437555" cy="1303176"/>
          </a:xfrm>
        </p:spPr>
        <p:txBody>
          <a:bodyPr anchor="t">
            <a:normAutofit/>
          </a:bodyPr>
          <a:lstStyle>
            <a:lvl1pPr marL="0" indent="0">
              <a:buNone/>
              <a:defRPr sz="2800" b="0">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pic>
        <p:nvPicPr>
          <p:cNvPr id="3" name="Graphic 2">
            <a:extLst>
              <a:ext uri="{FF2B5EF4-FFF2-40B4-BE49-F238E27FC236}">
                <a16:creationId xmlns:a16="http://schemas.microsoft.com/office/drawing/2014/main" id="{8CFAF761-956E-6B4F-D103-6E564408597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77689" y="313833"/>
            <a:ext cx="1089921" cy="803099"/>
          </a:xfrm>
          <a:prstGeom prst="rect">
            <a:avLst/>
          </a:prstGeom>
        </p:spPr>
      </p:pic>
      <p:sp>
        <p:nvSpPr>
          <p:cNvPr id="4" name="TextBox 3">
            <a:extLst>
              <a:ext uri="{FF2B5EF4-FFF2-40B4-BE49-F238E27FC236}">
                <a16:creationId xmlns:a16="http://schemas.microsoft.com/office/drawing/2014/main" id="{92818D35-4D89-E811-E9B4-9A821D247C31}"/>
              </a:ext>
            </a:extLst>
          </p:cNvPr>
          <p:cNvSpPr txBox="1"/>
          <p:nvPr userDrawn="1"/>
        </p:nvSpPr>
        <p:spPr>
          <a:xfrm>
            <a:off x="1959434" y="487718"/>
            <a:ext cx="2208034" cy="307777"/>
          </a:xfrm>
          <a:prstGeom prst="rect">
            <a:avLst/>
          </a:prstGeom>
          <a:noFill/>
        </p:spPr>
        <p:txBody>
          <a:bodyPr wrap="square" rtlCol="0">
            <a:spAutoFit/>
          </a:bodyPr>
          <a:lstStyle/>
          <a:p>
            <a:r>
              <a:rPr lang="en-US" sz="1400" b="1">
                <a:solidFill>
                  <a:schemeClr val="bg1"/>
                </a:solidFill>
                <a:latin typeface="Public Sans" pitchFamily="2" charset="77"/>
              </a:rPr>
              <a:t>Edith Cowan University</a:t>
            </a:r>
          </a:p>
        </p:txBody>
      </p:sp>
      <p:sp>
        <p:nvSpPr>
          <p:cNvPr id="6" name="Text Placeholder 17">
            <a:extLst>
              <a:ext uri="{FF2B5EF4-FFF2-40B4-BE49-F238E27FC236}">
                <a16:creationId xmlns:a16="http://schemas.microsoft.com/office/drawing/2014/main" id="{F72F249D-0771-A306-A855-083D548BAA5A}"/>
              </a:ext>
            </a:extLst>
          </p:cNvPr>
          <p:cNvSpPr>
            <a:spLocks noGrp="1"/>
          </p:cNvSpPr>
          <p:nvPr>
            <p:ph type="body" sz="quarter" idx="10" hasCustomPrompt="1"/>
          </p:nvPr>
        </p:nvSpPr>
        <p:spPr>
          <a:xfrm>
            <a:off x="1959435" y="702185"/>
            <a:ext cx="2786230" cy="307777"/>
          </a:xfrm>
        </p:spPr>
        <p:txBody>
          <a:bodyPr>
            <a:normAutofit/>
          </a:bodyPr>
          <a:lstStyle>
            <a:lvl1pPr marL="0" indent="0">
              <a:buNone/>
              <a:defRPr sz="1200">
                <a:solidFill>
                  <a:schemeClr val="bg1"/>
                </a:solidFill>
              </a:defRPr>
            </a:lvl1pPr>
          </a:lstStyle>
          <a:p>
            <a:pPr lvl="0"/>
            <a:r>
              <a:rPr lang="en-GB"/>
              <a:t>Add school or centre name</a:t>
            </a:r>
            <a:endParaRPr lang="en-US"/>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r>
              <a:rPr lang="en-US"/>
              <a:t>Click icon to add picture</a:t>
            </a:r>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r>
              <a:rPr lang="en-US"/>
              <a:t>Click icon to add picture</a:t>
            </a:r>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r>
              <a:rPr lang="en-US"/>
              <a:t>Click icon to add picture</a:t>
            </a:r>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r>
              <a:rPr lang="en-US"/>
              <a:t>Click icon to add picture</a:t>
            </a:r>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Public Sans" pitchFamily="2" charset="77"/>
              </a:defRPr>
            </a:lvl1pPr>
          </a:lstStyle>
          <a:p>
            <a:pPr lvl="0"/>
            <a:r>
              <a:rPr lang="en-US"/>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Public Sans" pitchFamily="2" charset="77"/>
              </a:defRPr>
            </a:lvl1pPr>
          </a:lstStyle>
          <a:p>
            <a:pPr lvl="0"/>
            <a:r>
              <a:rPr lang="en-US"/>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Public Sans" pitchFamily="2" charset="77"/>
              </a:defRPr>
            </a:lvl1pPr>
          </a:lstStyle>
          <a:p>
            <a:pPr lvl="0"/>
            <a:r>
              <a:rPr lang="en-US"/>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Public Sans" pitchFamily="2" charset="77"/>
              </a:defRPr>
            </a:lvl1pPr>
          </a:lstStyle>
          <a:p>
            <a:pPr lvl="0"/>
            <a:r>
              <a:rPr lang="en-US"/>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pic>
        <p:nvPicPr>
          <p:cNvPr id="5" name="Picture 4" descr="A black background with purple and blue shapes&#10;&#10;Description automatically generated">
            <a:extLst>
              <a:ext uri="{FF2B5EF4-FFF2-40B4-BE49-F238E27FC236}">
                <a16:creationId xmlns:a16="http://schemas.microsoft.com/office/drawing/2014/main" id="{A1D6C573-5658-A891-478B-E9A70FB29971}"/>
              </a:ext>
            </a:extLst>
          </p:cNvPr>
          <p:cNvPicPr>
            <a:picLocks noChangeAspect="1"/>
          </p:cNvPicPr>
          <p:nvPr userDrawn="1"/>
        </p:nvPicPr>
        <p:blipFill rotWithShape="1">
          <a:blip r:embed="rId2">
            <a:alphaModFix amt="20000"/>
          </a:blip>
          <a:srcRect r="37166" b="64769"/>
          <a:stretch/>
        </p:blipFill>
        <p:spPr>
          <a:xfrm rot="10800000">
            <a:off x="4598690" y="4976720"/>
            <a:ext cx="5997387" cy="1891553"/>
          </a:xfrm>
          <a:prstGeom prst="rect">
            <a:avLst/>
          </a:prstGeom>
        </p:spPr>
      </p:pic>
      <p:pic>
        <p:nvPicPr>
          <p:cNvPr id="23" name="Graphic 5">
            <a:extLst>
              <a:ext uri="{FF2B5EF4-FFF2-40B4-BE49-F238E27FC236}">
                <a16:creationId xmlns:a16="http://schemas.microsoft.com/office/drawing/2014/main" id="{4404576C-DCE2-A9C1-3E95-8734B51171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70097" y="6095057"/>
            <a:ext cx="850139" cy="626418"/>
          </a:xfrm>
          <a:prstGeom prst="rect">
            <a:avLst/>
          </a:prstGeom>
        </p:spPr>
      </p:pic>
      <p:sp>
        <p:nvSpPr>
          <p:cNvPr id="24" name="Footer Placeholder 4">
            <a:extLst>
              <a:ext uri="{FF2B5EF4-FFF2-40B4-BE49-F238E27FC236}">
                <a16:creationId xmlns:a16="http://schemas.microsoft.com/office/drawing/2014/main" id="{4A0B6259-1E42-F729-B0B0-D3B89B21C4CA}"/>
              </a:ext>
            </a:extLst>
          </p:cNvPr>
          <p:cNvSpPr>
            <a:spLocks noGrp="1"/>
          </p:cNvSpPr>
          <p:nvPr>
            <p:ph type="ftr" sz="quarter" idx="11"/>
          </p:nvPr>
        </p:nvSpPr>
        <p:spPr>
          <a:xfrm>
            <a:off x="534261" y="6356350"/>
            <a:ext cx="3023643" cy="365125"/>
          </a:xfrm>
        </p:spPr>
        <p:txBody>
          <a:bodyPr/>
          <a:lstStyle>
            <a:lvl1pPr>
              <a:defRPr b="0" cap="none" spc="0">
                <a:ln>
                  <a:noFill/>
                </a:ln>
                <a:solidFill>
                  <a:schemeClr val="tx1"/>
                </a:solidFill>
                <a:effectLst/>
              </a:defRPr>
            </a:lvl1pPr>
          </a:lstStyle>
          <a:p>
            <a:r>
              <a:rPr lang="en-US"/>
              <a:t>Presentation title</a:t>
            </a:r>
          </a:p>
        </p:txBody>
      </p:sp>
      <p:sp>
        <p:nvSpPr>
          <p:cNvPr id="25" name="Slide Number Placeholder 5">
            <a:extLst>
              <a:ext uri="{FF2B5EF4-FFF2-40B4-BE49-F238E27FC236}">
                <a16:creationId xmlns:a16="http://schemas.microsoft.com/office/drawing/2014/main" id="{EAE9A300-1CE0-1A2F-943E-66380265564B}"/>
              </a:ext>
            </a:extLst>
          </p:cNvPr>
          <p:cNvSpPr>
            <a:spLocks noGrp="1"/>
          </p:cNvSpPr>
          <p:nvPr>
            <p:ph type="sldNum" sz="quarter" idx="12"/>
          </p:nvPr>
        </p:nvSpPr>
        <p:spPr>
          <a:xfrm>
            <a:off x="45167" y="6356350"/>
            <a:ext cx="458269" cy="365125"/>
          </a:xfrm>
        </p:spPr>
        <p:txBody>
          <a:bodyPr/>
          <a:lstStyle>
            <a:lvl1pPr>
              <a:defRPr b="0" cap="none" spc="0">
                <a:ln>
                  <a:noFill/>
                </a:ln>
                <a:solidFill>
                  <a:schemeClr val="tx1"/>
                </a:solidFill>
                <a:effectLst/>
              </a:defRPr>
            </a:lvl1pPr>
          </a:lstStyle>
          <a:p>
            <a:pPr>
              <a:defRPr/>
            </a:pPr>
            <a:fld id="{244D815C-8BF3-4ECF-A945-A2A7C2983AF9}" type="slidenum">
              <a:rPr lang="en-US" smtClean="0">
                <a:latin typeface="Avenir Next LT Pro"/>
              </a:rPr>
              <a:pPr>
                <a:defRPr/>
              </a:pPr>
              <a:t>‹#›</a:t>
            </a:fld>
            <a:endParaRPr lang="en-US">
              <a:latin typeface="Avenir Next LT Pro"/>
            </a:endParaRPr>
          </a:p>
        </p:txBody>
      </p:sp>
      <p:sp>
        <p:nvSpPr>
          <p:cNvPr id="4" name="Title 9">
            <a:extLst>
              <a:ext uri="{FF2B5EF4-FFF2-40B4-BE49-F238E27FC236}">
                <a16:creationId xmlns:a16="http://schemas.microsoft.com/office/drawing/2014/main" id="{F7E1C9E0-813C-A444-E43D-55541BF98BC2}"/>
              </a:ext>
            </a:extLst>
          </p:cNvPr>
          <p:cNvSpPr>
            <a:spLocks noGrp="1"/>
          </p:cNvSpPr>
          <p:nvPr>
            <p:ph type="title" hasCustomPrompt="1"/>
          </p:nvPr>
        </p:nvSpPr>
        <p:spPr>
          <a:xfrm>
            <a:off x="602933" y="194783"/>
            <a:ext cx="9421177" cy="769493"/>
          </a:xfrm>
        </p:spPr>
        <p:txBody>
          <a:bodyPr anchor="ctr"/>
          <a:lstStyle>
            <a:lvl1pPr>
              <a:lnSpc>
                <a:spcPct val="100000"/>
              </a:lnSpc>
              <a:defRPr spc="-20" baseline="0">
                <a:solidFill>
                  <a:schemeClr val="accent1"/>
                </a:solidFill>
              </a:defRPr>
            </a:lvl1pPr>
          </a:lstStyle>
          <a:p>
            <a:r>
              <a:rPr lang="en-US"/>
              <a:t>Click to add title</a:t>
            </a:r>
          </a:p>
        </p:txBody>
      </p:sp>
    </p:spTree>
    <p:extLst>
      <p:ext uri="{BB962C8B-B14F-4D97-AF65-F5344CB8AC3E}">
        <p14:creationId xmlns:p14="http://schemas.microsoft.com/office/powerpoint/2010/main" val="8736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5" name="Picture 4" descr="A black background with purple and blue shapes&#10;&#10;Description automatically generated">
            <a:extLst>
              <a:ext uri="{FF2B5EF4-FFF2-40B4-BE49-F238E27FC236}">
                <a16:creationId xmlns:a16="http://schemas.microsoft.com/office/drawing/2014/main" id="{061B1357-DB1D-15B7-B6F6-486BE47B582A}"/>
              </a:ext>
            </a:extLst>
          </p:cNvPr>
          <p:cNvPicPr>
            <a:picLocks noChangeAspect="1"/>
          </p:cNvPicPr>
          <p:nvPr userDrawn="1"/>
        </p:nvPicPr>
        <p:blipFill rotWithShape="1">
          <a:blip r:embed="rId2">
            <a:alphaModFix amt="20000"/>
          </a:blip>
          <a:srcRect r="37166" b="64769"/>
          <a:stretch/>
        </p:blipFill>
        <p:spPr>
          <a:xfrm rot="10800000">
            <a:off x="4598690" y="4976720"/>
            <a:ext cx="5997387" cy="1891553"/>
          </a:xfrm>
          <a:prstGeom prst="rect">
            <a:avLst/>
          </a:prstGeom>
        </p:spPr>
      </p:pic>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02933" y="1560513"/>
            <a:ext cx="10022842" cy="4341812"/>
          </a:xfrm>
        </p:spPr>
        <p:txBody>
          <a:bodyPr/>
          <a:lstStyle>
            <a:lvl1pPr>
              <a:defRPr/>
            </a:lvl1pPr>
          </a:lstStyle>
          <a:p>
            <a:pPr lvl="0"/>
            <a:r>
              <a:rPr lang="en-US"/>
              <a:t>Click to add content</a:t>
            </a:r>
          </a:p>
        </p:txBody>
      </p:sp>
      <p:pic>
        <p:nvPicPr>
          <p:cNvPr id="12" name="Graphic 5">
            <a:extLst>
              <a:ext uri="{FF2B5EF4-FFF2-40B4-BE49-F238E27FC236}">
                <a16:creationId xmlns:a16="http://schemas.microsoft.com/office/drawing/2014/main" id="{CB74250B-9555-D67F-AF19-D034D3BDA7A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70097" y="6095057"/>
            <a:ext cx="850139" cy="626418"/>
          </a:xfrm>
          <a:prstGeom prst="rect">
            <a:avLst/>
          </a:prstGeom>
        </p:spPr>
      </p:pic>
      <p:sp>
        <p:nvSpPr>
          <p:cNvPr id="13" name="Footer Placeholder 4">
            <a:extLst>
              <a:ext uri="{FF2B5EF4-FFF2-40B4-BE49-F238E27FC236}">
                <a16:creationId xmlns:a16="http://schemas.microsoft.com/office/drawing/2014/main" id="{F98BA17B-2166-E6F9-6ED4-E408C68BA477}"/>
              </a:ext>
            </a:extLst>
          </p:cNvPr>
          <p:cNvSpPr>
            <a:spLocks noGrp="1"/>
          </p:cNvSpPr>
          <p:nvPr>
            <p:ph type="ftr" sz="quarter" idx="11"/>
          </p:nvPr>
        </p:nvSpPr>
        <p:spPr>
          <a:xfrm>
            <a:off x="534261" y="6356350"/>
            <a:ext cx="3023643" cy="365125"/>
          </a:xfrm>
        </p:spPr>
        <p:txBody>
          <a:bodyPr/>
          <a:lstStyle>
            <a:lvl1pPr>
              <a:defRPr b="0" cap="none" spc="0">
                <a:ln>
                  <a:noFill/>
                </a:ln>
                <a:solidFill>
                  <a:schemeClr val="tx1"/>
                </a:solidFill>
                <a:effectLst/>
              </a:defRPr>
            </a:lvl1pPr>
          </a:lstStyle>
          <a:p>
            <a:r>
              <a:rPr lang="en-US"/>
              <a:t>Presentation title</a:t>
            </a:r>
          </a:p>
        </p:txBody>
      </p:sp>
      <p:sp>
        <p:nvSpPr>
          <p:cNvPr id="14" name="Slide Number Placeholder 5">
            <a:extLst>
              <a:ext uri="{FF2B5EF4-FFF2-40B4-BE49-F238E27FC236}">
                <a16:creationId xmlns:a16="http://schemas.microsoft.com/office/drawing/2014/main" id="{E279B1A2-C54F-3AB8-3731-4C2318993F60}"/>
              </a:ext>
            </a:extLst>
          </p:cNvPr>
          <p:cNvSpPr>
            <a:spLocks noGrp="1"/>
          </p:cNvSpPr>
          <p:nvPr>
            <p:ph type="sldNum" sz="quarter" idx="12"/>
          </p:nvPr>
        </p:nvSpPr>
        <p:spPr>
          <a:xfrm>
            <a:off x="45167" y="6356350"/>
            <a:ext cx="458269" cy="365125"/>
          </a:xfrm>
        </p:spPr>
        <p:txBody>
          <a:bodyPr/>
          <a:lstStyle>
            <a:lvl1pPr>
              <a:defRPr b="0" cap="none" spc="0">
                <a:ln>
                  <a:noFill/>
                </a:ln>
                <a:solidFill>
                  <a:schemeClr val="tx1"/>
                </a:solidFill>
                <a:effectLst/>
              </a:defRPr>
            </a:lvl1pPr>
          </a:lstStyle>
          <a:p>
            <a:pPr>
              <a:defRPr/>
            </a:pPr>
            <a:fld id="{244D815C-8BF3-4ECF-A945-A2A7C2983AF9}" type="slidenum">
              <a:rPr lang="en-US" smtClean="0">
                <a:latin typeface="Avenir Next LT Pro"/>
              </a:rPr>
              <a:pPr>
                <a:defRPr/>
              </a:pPr>
              <a:t>‹#›</a:t>
            </a:fld>
            <a:endParaRPr lang="en-US">
              <a:latin typeface="Avenir Next LT Pro"/>
            </a:endParaRPr>
          </a:p>
        </p:txBody>
      </p:sp>
      <p:sp>
        <p:nvSpPr>
          <p:cNvPr id="4" name="Title 9">
            <a:extLst>
              <a:ext uri="{FF2B5EF4-FFF2-40B4-BE49-F238E27FC236}">
                <a16:creationId xmlns:a16="http://schemas.microsoft.com/office/drawing/2014/main" id="{4FBB69B1-FC19-D66F-9703-B573DBAAB864}"/>
              </a:ext>
            </a:extLst>
          </p:cNvPr>
          <p:cNvSpPr>
            <a:spLocks noGrp="1"/>
          </p:cNvSpPr>
          <p:nvPr>
            <p:ph type="title" hasCustomPrompt="1"/>
          </p:nvPr>
        </p:nvSpPr>
        <p:spPr>
          <a:xfrm>
            <a:off x="602933" y="194783"/>
            <a:ext cx="9421177" cy="769493"/>
          </a:xfrm>
        </p:spPr>
        <p:txBody>
          <a:bodyPr anchor="ctr"/>
          <a:lstStyle>
            <a:lvl1pPr>
              <a:lnSpc>
                <a:spcPct val="100000"/>
              </a:lnSpc>
              <a:defRPr spc="-20" baseline="0">
                <a:solidFill>
                  <a:schemeClr val="accent1"/>
                </a:solidFill>
              </a:defRPr>
            </a:lvl1pPr>
          </a:lstStyle>
          <a:p>
            <a:r>
              <a:rPr lang="en-US"/>
              <a:t>Click to add title</a:t>
            </a:r>
          </a:p>
        </p:txBody>
      </p:sp>
    </p:spTree>
    <p:extLst>
      <p:ext uri="{BB962C8B-B14F-4D97-AF65-F5344CB8AC3E}">
        <p14:creationId xmlns:p14="http://schemas.microsoft.com/office/powerpoint/2010/main" val="4190906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pic>
        <p:nvPicPr>
          <p:cNvPr id="4" name="Picture 3" descr="A black background with purple and blue shapes&#10;&#10;Description automatically generated">
            <a:extLst>
              <a:ext uri="{FF2B5EF4-FFF2-40B4-BE49-F238E27FC236}">
                <a16:creationId xmlns:a16="http://schemas.microsoft.com/office/drawing/2014/main" id="{00B132FB-DBF0-910D-0B59-FCD7C8CAD87A}"/>
              </a:ext>
            </a:extLst>
          </p:cNvPr>
          <p:cNvPicPr>
            <a:picLocks noChangeAspect="1"/>
          </p:cNvPicPr>
          <p:nvPr userDrawn="1"/>
        </p:nvPicPr>
        <p:blipFill rotWithShape="1">
          <a:blip r:embed="rId2">
            <a:alphaModFix amt="20000"/>
          </a:blip>
          <a:srcRect r="37166" b="64769"/>
          <a:stretch/>
        </p:blipFill>
        <p:spPr>
          <a:xfrm rot="10800000">
            <a:off x="4598690" y="4976720"/>
            <a:ext cx="5997387" cy="1891553"/>
          </a:xfrm>
          <a:prstGeom prst="rect">
            <a:avLst/>
          </a:prstGeom>
        </p:spPr>
      </p:pic>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600076" y="1764139"/>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600076" y="2374900"/>
            <a:ext cx="4756714" cy="3365500"/>
          </a:xfrm>
        </p:spPr>
        <p:txBody>
          <a:bodyPr>
            <a:normAutofit/>
          </a:bodyPr>
          <a:lstStyle>
            <a:lvl1pPr>
              <a:defRPr sz="18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5839363" y="1764031"/>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5839363" y="2374900"/>
            <a:ext cx="4756714" cy="3365500"/>
          </a:xfrm>
        </p:spPr>
        <p:txBody>
          <a:bodyPr>
            <a:normAutofit/>
          </a:bodyPr>
          <a:lstStyle>
            <a:lvl1pPr>
              <a:defRPr sz="1800"/>
            </a:lvl1pPr>
          </a:lstStyle>
          <a:p>
            <a:pPr lvl="0"/>
            <a:r>
              <a:rPr lang="en-US"/>
              <a:t>Click to add text</a:t>
            </a:r>
          </a:p>
        </p:txBody>
      </p:sp>
      <p:pic>
        <p:nvPicPr>
          <p:cNvPr id="7" name="Graphic 5">
            <a:extLst>
              <a:ext uri="{FF2B5EF4-FFF2-40B4-BE49-F238E27FC236}">
                <a16:creationId xmlns:a16="http://schemas.microsoft.com/office/drawing/2014/main" id="{1AF76B63-818E-9850-5F1A-A9E5418F277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70097" y="6095057"/>
            <a:ext cx="850139" cy="626418"/>
          </a:xfrm>
          <a:prstGeom prst="rect">
            <a:avLst/>
          </a:prstGeom>
        </p:spPr>
      </p:pic>
      <p:sp>
        <p:nvSpPr>
          <p:cNvPr id="13" name="Footer Placeholder 4">
            <a:extLst>
              <a:ext uri="{FF2B5EF4-FFF2-40B4-BE49-F238E27FC236}">
                <a16:creationId xmlns:a16="http://schemas.microsoft.com/office/drawing/2014/main" id="{3EEBC63A-2A43-B606-5E4F-58DB0155110A}"/>
              </a:ext>
            </a:extLst>
          </p:cNvPr>
          <p:cNvSpPr>
            <a:spLocks noGrp="1"/>
          </p:cNvSpPr>
          <p:nvPr>
            <p:ph type="ftr" sz="quarter" idx="11"/>
          </p:nvPr>
        </p:nvSpPr>
        <p:spPr>
          <a:xfrm>
            <a:off x="534261" y="6356350"/>
            <a:ext cx="3023643" cy="365125"/>
          </a:xfrm>
        </p:spPr>
        <p:txBody>
          <a:bodyPr/>
          <a:lstStyle>
            <a:lvl1pPr>
              <a:defRPr b="0" cap="none" spc="0">
                <a:ln>
                  <a:noFill/>
                </a:ln>
                <a:solidFill>
                  <a:schemeClr val="tx1"/>
                </a:solidFill>
                <a:effectLst/>
              </a:defRPr>
            </a:lvl1pPr>
          </a:lstStyle>
          <a:p>
            <a:r>
              <a:rPr lang="en-US"/>
              <a:t>Presentation title</a:t>
            </a:r>
          </a:p>
        </p:txBody>
      </p:sp>
      <p:sp>
        <p:nvSpPr>
          <p:cNvPr id="15" name="Slide Number Placeholder 5">
            <a:extLst>
              <a:ext uri="{FF2B5EF4-FFF2-40B4-BE49-F238E27FC236}">
                <a16:creationId xmlns:a16="http://schemas.microsoft.com/office/drawing/2014/main" id="{67143AEB-DC90-2C81-A218-1DE0BF0A8AF3}"/>
              </a:ext>
            </a:extLst>
          </p:cNvPr>
          <p:cNvSpPr>
            <a:spLocks noGrp="1"/>
          </p:cNvSpPr>
          <p:nvPr>
            <p:ph type="sldNum" sz="quarter" idx="12"/>
          </p:nvPr>
        </p:nvSpPr>
        <p:spPr>
          <a:xfrm>
            <a:off x="45167" y="6356350"/>
            <a:ext cx="458269" cy="365125"/>
          </a:xfrm>
        </p:spPr>
        <p:txBody>
          <a:bodyPr/>
          <a:lstStyle>
            <a:lvl1pPr>
              <a:defRPr b="0" cap="none" spc="0">
                <a:ln>
                  <a:noFill/>
                </a:ln>
                <a:solidFill>
                  <a:schemeClr val="tx1"/>
                </a:solidFill>
                <a:effectLst/>
              </a:defRPr>
            </a:lvl1pPr>
          </a:lstStyle>
          <a:p>
            <a:pPr>
              <a:defRPr/>
            </a:pPr>
            <a:fld id="{244D815C-8BF3-4ECF-A945-A2A7C2983AF9}" type="slidenum">
              <a:rPr lang="en-US" smtClean="0">
                <a:latin typeface="Avenir Next LT Pro"/>
              </a:rPr>
              <a:pPr>
                <a:defRPr/>
              </a:pPr>
              <a:t>‹#›</a:t>
            </a:fld>
            <a:endParaRPr lang="en-US">
              <a:latin typeface="Avenir Next LT Pro"/>
            </a:endParaRPr>
          </a:p>
        </p:txBody>
      </p:sp>
      <p:sp>
        <p:nvSpPr>
          <p:cNvPr id="3" name="Title 9">
            <a:extLst>
              <a:ext uri="{FF2B5EF4-FFF2-40B4-BE49-F238E27FC236}">
                <a16:creationId xmlns:a16="http://schemas.microsoft.com/office/drawing/2014/main" id="{EE93A12C-593B-1145-E6ED-4E8028A2968D}"/>
              </a:ext>
            </a:extLst>
          </p:cNvPr>
          <p:cNvSpPr>
            <a:spLocks noGrp="1"/>
          </p:cNvSpPr>
          <p:nvPr>
            <p:ph type="title" hasCustomPrompt="1"/>
          </p:nvPr>
        </p:nvSpPr>
        <p:spPr>
          <a:xfrm>
            <a:off x="602933" y="194783"/>
            <a:ext cx="9421177" cy="769493"/>
          </a:xfrm>
        </p:spPr>
        <p:txBody>
          <a:bodyPr anchor="ctr"/>
          <a:lstStyle>
            <a:lvl1pPr>
              <a:lnSpc>
                <a:spcPct val="100000"/>
              </a:lnSpc>
              <a:defRPr spc="-20" baseline="0">
                <a:solidFill>
                  <a:schemeClr val="accent1"/>
                </a:solidFill>
              </a:defRPr>
            </a:lvl1pPr>
          </a:lstStyle>
          <a:p>
            <a:r>
              <a:rPr lang="en-US"/>
              <a:t>Click to add title</a:t>
            </a:r>
          </a:p>
        </p:txBody>
      </p:sp>
    </p:spTree>
    <p:extLst>
      <p:ext uri="{BB962C8B-B14F-4D97-AF65-F5344CB8AC3E}">
        <p14:creationId xmlns:p14="http://schemas.microsoft.com/office/powerpoint/2010/main" val="309362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pic>
        <p:nvPicPr>
          <p:cNvPr id="3" name="Picture 2" descr="A black background with purple and blue shapes&#10;&#10;Description automatically generated">
            <a:extLst>
              <a:ext uri="{FF2B5EF4-FFF2-40B4-BE49-F238E27FC236}">
                <a16:creationId xmlns:a16="http://schemas.microsoft.com/office/drawing/2014/main" id="{C693B03E-B828-7253-D9F3-845A06D0497C}"/>
              </a:ext>
            </a:extLst>
          </p:cNvPr>
          <p:cNvPicPr>
            <a:picLocks noChangeAspect="1"/>
          </p:cNvPicPr>
          <p:nvPr userDrawn="1"/>
        </p:nvPicPr>
        <p:blipFill rotWithShape="1">
          <a:blip r:embed="rId2">
            <a:alphaModFix amt="20000"/>
          </a:blip>
          <a:srcRect r="37166" b="64769"/>
          <a:stretch/>
        </p:blipFill>
        <p:spPr>
          <a:xfrm rot="10800000">
            <a:off x="4598690" y="4976720"/>
            <a:ext cx="5997387" cy="1891553"/>
          </a:xfrm>
          <a:prstGeom prst="rect">
            <a:avLst/>
          </a:prstGeom>
        </p:spPr>
      </p:pic>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603040"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602933" y="2374899"/>
            <a:ext cx="3327366" cy="3485573"/>
          </a:xfrm>
        </p:spPr>
        <p:txBody>
          <a:bodyPr>
            <a:normAutofit/>
          </a:bodyPr>
          <a:lstStyle>
            <a:lvl1pPr>
              <a:defRPr sz="18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314083"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314083" y="2374899"/>
            <a:ext cx="3327366" cy="3485573"/>
          </a:xfrm>
        </p:spPr>
        <p:txBody>
          <a:bodyPr>
            <a:normAutofit/>
          </a:bodyPr>
          <a:lstStyle>
            <a:lvl1pPr>
              <a:defRPr sz="18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1800"/>
            </a:lvl1pPr>
          </a:lstStyle>
          <a:p>
            <a:pPr lvl="0"/>
            <a:r>
              <a:rPr lang="en-US"/>
              <a:t>Click to add text</a:t>
            </a:r>
          </a:p>
        </p:txBody>
      </p:sp>
      <p:pic>
        <p:nvPicPr>
          <p:cNvPr id="17" name="Graphic 5">
            <a:extLst>
              <a:ext uri="{FF2B5EF4-FFF2-40B4-BE49-F238E27FC236}">
                <a16:creationId xmlns:a16="http://schemas.microsoft.com/office/drawing/2014/main" id="{32AA60A5-98E9-FE91-2C19-A6CADEB8F99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70097" y="6095057"/>
            <a:ext cx="850139" cy="626418"/>
          </a:xfrm>
          <a:prstGeom prst="rect">
            <a:avLst/>
          </a:prstGeom>
        </p:spPr>
      </p:pic>
      <p:sp>
        <p:nvSpPr>
          <p:cNvPr id="18" name="Footer Placeholder 4">
            <a:extLst>
              <a:ext uri="{FF2B5EF4-FFF2-40B4-BE49-F238E27FC236}">
                <a16:creationId xmlns:a16="http://schemas.microsoft.com/office/drawing/2014/main" id="{07A59EC1-81F4-1E6B-0B82-5388D2403E30}"/>
              </a:ext>
            </a:extLst>
          </p:cNvPr>
          <p:cNvSpPr>
            <a:spLocks noGrp="1"/>
          </p:cNvSpPr>
          <p:nvPr>
            <p:ph type="ftr" sz="quarter" idx="11"/>
          </p:nvPr>
        </p:nvSpPr>
        <p:spPr>
          <a:xfrm>
            <a:off x="534261" y="6356350"/>
            <a:ext cx="3023643" cy="365125"/>
          </a:xfrm>
        </p:spPr>
        <p:txBody>
          <a:bodyPr/>
          <a:lstStyle>
            <a:lvl1pPr>
              <a:defRPr b="0" cap="none" spc="0">
                <a:ln>
                  <a:noFill/>
                </a:ln>
                <a:solidFill>
                  <a:schemeClr val="tx1"/>
                </a:solidFill>
                <a:effectLst/>
              </a:defRPr>
            </a:lvl1pPr>
          </a:lstStyle>
          <a:p>
            <a:r>
              <a:rPr lang="en-US"/>
              <a:t>Presentation title</a:t>
            </a:r>
          </a:p>
        </p:txBody>
      </p:sp>
      <p:sp>
        <p:nvSpPr>
          <p:cNvPr id="19" name="Slide Number Placeholder 5">
            <a:extLst>
              <a:ext uri="{FF2B5EF4-FFF2-40B4-BE49-F238E27FC236}">
                <a16:creationId xmlns:a16="http://schemas.microsoft.com/office/drawing/2014/main" id="{46792270-C9CE-2CBB-2B65-C9A7D4917E94}"/>
              </a:ext>
            </a:extLst>
          </p:cNvPr>
          <p:cNvSpPr>
            <a:spLocks noGrp="1"/>
          </p:cNvSpPr>
          <p:nvPr>
            <p:ph type="sldNum" sz="quarter" idx="12"/>
          </p:nvPr>
        </p:nvSpPr>
        <p:spPr>
          <a:xfrm>
            <a:off x="45167" y="6356350"/>
            <a:ext cx="458269" cy="365125"/>
          </a:xfrm>
        </p:spPr>
        <p:txBody>
          <a:bodyPr/>
          <a:lstStyle>
            <a:lvl1pPr>
              <a:defRPr b="0" cap="none" spc="0">
                <a:ln>
                  <a:noFill/>
                </a:ln>
                <a:solidFill>
                  <a:schemeClr val="tx1"/>
                </a:solidFill>
                <a:effectLst/>
              </a:defRPr>
            </a:lvl1pPr>
          </a:lstStyle>
          <a:p>
            <a:pPr>
              <a:defRPr/>
            </a:pPr>
            <a:fld id="{244D815C-8BF3-4ECF-A945-A2A7C2983AF9}" type="slidenum">
              <a:rPr lang="en-US" smtClean="0">
                <a:latin typeface="Avenir Next LT Pro"/>
              </a:rPr>
              <a:pPr>
                <a:defRPr/>
              </a:pPr>
              <a:t>‹#›</a:t>
            </a:fld>
            <a:endParaRPr lang="en-US">
              <a:latin typeface="Avenir Next LT Pro"/>
            </a:endParaRPr>
          </a:p>
        </p:txBody>
      </p:sp>
      <p:sp>
        <p:nvSpPr>
          <p:cNvPr id="4" name="Title 9">
            <a:extLst>
              <a:ext uri="{FF2B5EF4-FFF2-40B4-BE49-F238E27FC236}">
                <a16:creationId xmlns:a16="http://schemas.microsoft.com/office/drawing/2014/main" id="{9ED0C4C3-531E-F69E-EC33-6B41062EE71A}"/>
              </a:ext>
            </a:extLst>
          </p:cNvPr>
          <p:cNvSpPr>
            <a:spLocks noGrp="1"/>
          </p:cNvSpPr>
          <p:nvPr>
            <p:ph type="title" hasCustomPrompt="1"/>
          </p:nvPr>
        </p:nvSpPr>
        <p:spPr>
          <a:xfrm>
            <a:off x="602933" y="194783"/>
            <a:ext cx="9421177" cy="769493"/>
          </a:xfrm>
        </p:spPr>
        <p:txBody>
          <a:bodyPr anchor="ctr"/>
          <a:lstStyle>
            <a:lvl1pPr>
              <a:lnSpc>
                <a:spcPct val="100000"/>
              </a:lnSpc>
              <a:defRPr spc="-20" baseline="0">
                <a:solidFill>
                  <a:schemeClr val="accent1"/>
                </a:solidFill>
              </a:defRPr>
            </a:lvl1pPr>
          </a:lstStyle>
          <a:p>
            <a:r>
              <a:rPr lang="en-US"/>
              <a:t>Click to add title</a:t>
            </a:r>
          </a:p>
        </p:txBody>
      </p:sp>
    </p:spTree>
    <p:extLst>
      <p:ext uri="{BB962C8B-B14F-4D97-AF65-F5344CB8AC3E}">
        <p14:creationId xmlns:p14="http://schemas.microsoft.com/office/powerpoint/2010/main" val="1209807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496563" y="5004463"/>
            <a:ext cx="7700617" cy="1409037"/>
          </a:xfrm>
        </p:spPr>
        <p:txBody>
          <a:bodyPr anchor="ctr">
            <a:normAutofit/>
          </a:bodyPr>
          <a:lstStyle>
            <a:lvl1pPr>
              <a:defRPr sz="4800">
                <a:solidFill>
                  <a:schemeClr val="accent1"/>
                </a:solidFill>
              </a:defRPr>
            </a:lvl1pPr>
          </a:lstStyle>
          <a:p>
            <a:r>
              <a:rPr lang="en-US" sz="540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1295399"/>
            <a:ext cx="2443495" cy="2849923"/>
          </a:xfrm>
        </p:spPr>
        <p:txBody>
          <a:bodyPr anchor="t">
            <a:normAutofit/>
          </a:bodyPr>
          <a:lstStyle>
            <a:lvl1pPr marL="0" indent="0">
              <a:lnSpc>
                <a:spcPct val="100000"/>
              </a:lnSpc>
              <a:spcBef>
                <a:spcPts val="0"/>
              </a:spcBef>
              <a:buNone/>
              <a:defRPr sz="2000" b="0">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1"/>
            <a:ext cx="9144000" cy="4445662"/>
          </a:xfrm>
        </p:spPr>
        <p:txBody>
          <a:bodyPr/>
          <a:lstStyle>
            <a:lvl1pPr marL="0" indent="0" algn="ctr">
              <a:buNone/>
              <a:defRPr/>
            </a:lvl1pPr>
          </a:lstStyle>
          <a:p>
            <a:r>
              <a:rPr lang="en-US"/>
              <a:t>Click to add photo</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253451" y="4532313"/>
            <a:ext cx="2938549" cy="2325687"/>
          </a:xfrm>
        </p:spPr>
        <p:txBody>
          <a:bodyPr/>
          <a:lstStyle>
            <a:lvl1pPr marL="0" indent="0" algn="ctr">
              <a:buNone/>
              <a:defRPr/>
            </a:lvl1pPr>
          </a:lstStyle>
          <a:p>
            <a:r>
              <a:rPr lang="en-US"/>
              <a:t>Click to add photo</a:t>
            </a:r>
          </a:p>
        </p:txBody>
      </p:sp>
      <p:pic>
        <p:nvPicPr>
          <p:cNvPr id="2" name="Graphic 5">
            <a:extLst>
              <a:ext uri="{FF2B5EF4-FFF2-40B4-BE49-F238E27FC236}">
                <a16:creationId xmlns:a16="http://schemas.microsoft.com/office/drawing/2014/main" id="{849160D3-4656-5133-C8CB-9B89482CAA4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170097" y="262024"/>
            <a:ext cx="850139" cy="626418"/>
          </a:xfrm>
          <a:prstGeom prst="rect">
            <a:avLst/>
          </a:prstGeom>
        </p:spPr>
      </p:pic>
    </p:spTree>
    <p:extLst>
      <p:ext uri="{BB962C8B-B14F-4D97-AF65-F5344CB8AC3E}">
        <p14:creationId xmlns:p14="http://schemas.microsoft.com/office/powerpoint/2010/main" val="2134676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in Cover Option B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CBDC44-3CA1-F94F-8BC0-916961B0C548}"/>
              </a:ext>
            </a:extLst>
          </p:cNvPr>
          <p:cNvSpPr/>
          <p:nvPr userDrawn="1"/>
        </p:nvSpPr>
        <p:spPr>
          <a:xfrm>
            <a:off x="0" y="0"/>
            <a:ext cx="12192000" cy="6858000"/>
          </a:xfrm>
          <a:prstGeom prst="rect">
            <a:avLst/>
          </a:prstGeom>
          <a:solidFill>
            <a:srgbClr val="053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 name="Picture 1" descr="Logo&#10;&#10;Description automatically generated">
            <a:extLst>
              <a:ext uri="{FF2B5EF4-FFF2-40B4-BE49-F238E27FC236}">
                <a16:creationId xmlns:a16="http://schemas.microsoft.com/office/drawing/2014/main" id="{19D60785-BA5A-2752-2E7A-1D4959D0A9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8277" y="6234236"/>
            <a:ext cx="564233" cy="417041"/>
          </a:xfrm>
          <a:prstGeom prst="rect">
            <a:avLst/>
          </a:prstGeom>
        </p:spPr>
      </p:pic>
      <p:sp>
        <p:nvSpPr>
          <p:cNvPr id="3" name="Text Box 19">
            <a:extLst>
              <a:ext uri="{FF2B5EF4-FFF2-40B4-BE49-F238E27FC236}">
                <a16:creationId xmlns:a16="http://schemas.microsoft.com/office/drawing/2014/main" id="{0BE42781-267A-32CB-635F-AF574724F6EB}"/>
              </a:ext>
            </a:extLst>
          </p:cNvPr>
          <p:cNvSpPr txBox="1">
            <a:spLocks noChangeArrowheads="1"/>
          </p:cNvSpPr>
          <p:nvPr userDrawn="1"/>
        </p:nvSpPr>
        <p:spPr bwMode="auto">
          <a:xfrm>
            <a:off x="8816351" y="6335395"/>
            <a:ext cx="2571925" cy="225767"/>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AU" sz="867" b="1">
                <a:solidFill>
                  <a:schemeClr val="bg1">
                    <a:lumMod val="75000"/>
                  </a:schemeClr>
                </a:solidFill>
                <a:latin typeface="Arial"/>
                <a:cs typeface="Arial"/>
              </a:rPr>
              <a:t>Edith Cowan University</a:t>
            </a:r>
          </a:p>
        </p:txBody>
      </p:sp>
      <p:sp>
        <p:nvSpPr>
          <p:cNvPr id="7" name="Text Placeholder 13">
            <a:extLst>
              <a:ext uri="{FF2B5EF4-FFF2-40B4-BE49-F238E27FC236}">
                <a16:creationId xmlns:a16="http://schemas.microsoft.com/office/drawing/2014/main" id="{4C29B3C4-8282-75C5-E5F8-A832CC5422DF}"/>
              </a:ext>
            </a:extLst>
          </p:cNvPr>
          <p:cNvSpPr>
            <a:spLocks noGrp="1"/>
          </p:cNvSpPr>
          <p:nvPr>
            <p:ph type="body" sz="quarter" idx="18" hasCustomPrompt="1"/>
          </p:nvPr>
        </p:nvSpPr>
        <p:spPr>
          <a:xfrm>
            <a:off x="1229866" y="1915634"/>
            <a:ext cx="6195060" cy="1513367"/>
          </a:xfrm>
        </p:spPr>
        <p:txBody>
          <a:bodyPr anchor="b" anchorCtr="0">
            <a:normAutofit/>
          </a:bodyPr>
          <a:lstStyle>
            <a:lvl1pPr>
              <a:defRPr sz="2400">
                <a:solidFill>
                  <a:schemeClr val="bg1"/>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sp>
        <p:nvSpPr>
          <p:cNvPr id="8" name="Text Placeholder 13">
            <a:extLst>
              <a:ext uri="{FF2B5EF4-FFF2-40B4-BE49-F238E27FC236}">
                <a16:creationId xmlns:a16="http://schemas.microsoft.com/office/drawing/2014/main" id="{533E03F5-9ED8-E943-FE28-2BF5E3B4BB8D}"/>
              </a:ext>
            </a:extLst>
          </p:cNvPr>
          <p:cNvSpPr>
            <a:spLocks noGrp="1"/>
          </p:cNvSpPr>
          <p:nvPr>
            <p:ph type="body" sz="quarter" idx="19" hasCustomPrompt="1"/>
          </p:nvPr>
        </p:nvSpPr>
        <p:spPr>
          <a:xfrm>
            <a:off x="1229865" y="3563113"/>
            <a:ext cx="6195060" cy="1350263"/>
          </a:xfrm>
        </p:spPr>
        <p:txBody>
          <a:bodyPr anchor="t" anchorCtr="0">
            <a:normAutofit/>
          </a:bodyPr>
          <a:lstStyle>
            <a:lvl1pPr>
              <a:lnSpc>
                <a:spcPts val="2053"/>
              </a:lnSpc>
              <a:defRPr sz="1600">
                <a:solidFill>
                  <a:schemeClr val="bg1"/>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a:t>
            </a:r>
            <a:r>
              <a:rPr lang="en-GB"/>
              <a:t>.</a:t>
            </a:r>
          </a:p>
        </p:txBody>
      </p:sp>
    </p:spTree>
    <p:extLst>
      <p:ext uri="{BB962C8B-B14F-4D97-AF65-F5344CB8AC3E}">
        <p14:creationId xmlns:p14="http://schemas.microsoft.com/office/powerpoint/2010/main" val="2538460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Main Cover Option B1">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C78724C1-FE16-2DDE-A0F9-B232D20917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8277" y="6234236"/>
            <a:ext cx="564233" cy="417041"/>
          </a:xfrm>
          <a:prstGeom prst="rect">
            <a:avLst/>
          </a:prstGeom>
        </p:spPr>
      </p:pic>
      <p:sp>
        <p:nvSpPr>
          <p:cNvPr id="3" name="Text Box 19">
            <a:extLst>
              <a:ext uri="{FF2B5EF4-FFF2-40B4-BE49-F238E27FC236}">
                <a16:creationId xmlns:a16="http://schemas.microsoft.com/office/drawing/2014/main" id="{7EB5E74B-05EB-CFC8-4436-C6F6AE0AB500}"/>
              </a:ext>
            </a:extLst>
          </p:cNvPr>
          <p:cNvSpPr txBox="1">
            <a:spLocks noChangeArrowheads="1"/>
          </p:cNvSpPr>
          <p:nvPr userDrawn="1"/>
        </p:nvSpPr>
        <p:spPr bwMode="auto">
          <a:xfrm>
            <a:off x="8816351" y="6335395"/>
            <a:ext cx="2571925" cy="225767"/>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AU" sz="867" b="1">
                <a:solidFill>
                  <a:schemeClr val="bg1">
                    <a:lumMod val="75000"/>
                  </a:schemeClr>
                </a:solidFill>
                <a:latin typeface="Arial"/>
                <a:cs typeface="Arial"/>
              </a:rPr>
              <a:t>Edith Cowan University</a:t>
            </a:r>
          </a:p>
        </p:txBody>
      </p:sp>
      <p:sp>
        <p:nvSpPr>
          <p:cNvPr id="14" name="Text Placeholder 13">
            <a:extLst>
              <a:ext uri="{FF2B5EF4-FFF2-40B4-BE49-F238E27FC236}">
                <a16:creationId xmlns:a16="http://schemas.microsoft.com/office/drawing/2014/main" id="{77D178A2-34B2-05DE-001A-DBA6B6035225}"/>
              </a:ext>
            </a:extLst>
          </p:cNvPr>
          <p:cNvSpPr>
            <a:spLocks noGrp="1"/>
          </p:cNvSpPr>
          <p:nvPr>
            <p:ph type="body" sz="quarter" idx="16" hasCustomPrompt="1"/>
          </p:nvPr>
        </p:nvSpPr>
        <p:spPr>
          <a:xfrm>
            <a:off x="1229867" y="1915634"/>
            <a:ext cx="6195060" cy="1513367"/>
          </a:xfrm>
        </p:spPr>
        <p:txBody>
          <a:bodyPr anchor="b" anchorCtr="0">
            <a:normAutofit/>
          </a:bodyPr>
          <a:lstStyle>
            <a:lvl1pPr>
              <a:defRPr sz="2400">
                <a:solidFill>
                  <a:srgbClr val="0E5185"/>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r>
          </a:p>
        </p:txBody>
      </p:sp>
      <p:sp>
        <p:nvSpPr>
          <p:cNvPr id="15" name="Text Placeholder 13">
            <a:extLst>
              <a:ext uri="{FF2B5EF4-FFF2-40B4-BE49-F238E27FC236}">
                <a16:creationId xmlns:a16="http://schemas.microsoft.com/office/drawing/2014/main" id="{6C84D11F-F56F-8307-26D4-F79F06062C5B}"/>
              </a:ext>
            </a:extLst>
          </p:cNvPr>
          <p:cNvSpPr>
            <a:spLocks noGrp="1"/>
          </p:cNvSpPr>
          <p:nvPr>
            <p:ph type="body" sz="quarter" idx="17" hasCustomPrompt="1"/>
          </p:nvPr>
        </p:nvSpPr>
        <p:spPr>
          <a:xfrm>
            <a:off x="1229866" y="3563113"/>
            <a:ext cx="6195060" cy="1350263"/>
          </a:xfrm>
        </p:spPr>
        <p:txBody>
          <a:bodyPr anchor="t" anchorCtr="0">
            <a:normAutofit/>
          </a:bodyPr>
          <a:lstStyle>
            <a:lvl1pPr>
              <a:lnSpc>
                <a:spcPts val="2053"/>
              </a:lnSpc>
              <a:defRPr sz="1600">
                <a:solidFill>
                  <a:srgbClr val="0E5185"/>
                </a:solidFill>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a:t>
            </a:r>
            <a:r>
              <a:rPr lang="en-GB"/>
              <a:t>.</a:t>
            </a:r>
          </a:p>
        </p:txBody>
      </p:sp>
    </p:spTree>
    <p:extLst>
      <p:ext uri="{BB962C8B-B14F-4D97-AF65-F5344CB8AC3E}">
        <p14:creationId xmlns:p14="http://schemas.microsoft.com/office/powerpoint/2010/main" val="2762816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 col text + image on left">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76A8B926-DBDE-7F4A-A1F0-B44DD151BF6A}"/>
              </a:ext>
            </a:extLst>
          </p:cNvPr>
          <p:cNvCxnSpPr>
            <a:cxnSpLocks/>
          </p:cNvCxnSpPr>
          <p:nvPr userDrawn="1"/>
        </p:nvCxnSpPr>
        <p:spPr>
          <a:xfrm>
            <a:off x="790752" y="5597504"/>
            <a:ext cx="4561861"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a:extLst>
              <a:ext uri="{FF2B5EF4-FFF2-40B4-BE49-F238E27FC236}">
                <a16:creationId xmlns:a16="http://schemas.microsoft.com/office/drawing/2014/main" id="{8C57DEEC-3E1A-0FAE-5715-3996C112BC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8277" y="6234236"/>
            <a:ext cx="564233" cy="417041"/>
          </a:xfrm>
          <a:prstGeom prst="rect">
            <a:avLst/>
          </a:prstGeom>
        </p:spPr>
      </p:pic>
      <p:sp>
        <p:nvSpPr>
          <p:cNvPr id="6" name="Text Box 19">
            <a:extLst>
              <a:ext uri="{FF2B5EF4-FFF2-40B4-BE49-F238E27FC236}">
                <a16:creationId xmlns:a16="http://schemas.microsoft.com/office/drawing/2014/main" id="{D67E60A4-216F-949B-6461-01EAC1F482E7}"/>
              </a:ext>
            </a:extLst>
          </p:cNvPr>
          <p:cNvSpPr txBox="1">
            <a:spLocks noChangeArrowheads="1"/>
          </p:cNvSpPr>
          <p:nvPr userDrawn="1"/>
        </p:nvSpPr>
        <p:spPr bwMode="auto">
          <a:xfrm>
            <a:off x="8816351" y="6335395"/>
            <a:ext cx="2571925" cy="225767"/>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AU" sz="867" b="1">
                <a:solidFill>
                  <a:schemeClr val="bg1">
                    <a:lumMod val="75000"/>
                  </a:schemeClr>
                </a:solidFill>
                <a:latin typeface="Arial"/>
                <a:cs typeface="Arial"/>
              </a:rPr>
              <a:t>Edith Cowan University</a:t>
            </a:r>
          </a:p>
        </p:txBody>
      </p:sp>
    </p:spTree>
    <p:extLst>
      <p:ext uri="{BB962C8B-B14F-4D97-AF65-F5344CB8AC3E}">
        <p14:creationId xmlns:p14="http://schemas.microsoft.com/office/powerpoint/2010/main" val="1030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Main Cover Option B1">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C78724C1-FE16-2DDE-A0F9-B232D20917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8277" y="6234236"/>
            <a:ext cx="564233" cy="417041"/>
          </a:xfrm>
          <a:prstGeom prst="rect">
            <a:avLst/>
          </a:prstGeom>
        </p:spPr>
      </p:pic>
      <p:sp>
        <p:nvSpPr>
          <p:cNvPr id="3" name="Text Box 19">
            <a:extLst>
              <a:ext uri="{FF2B5EF4-FFF2-40B4-BE49-F238E27FC236}">
                <a16:creationId xmlns:a16="http://schemas.microsoft.com/office/drawing/2014/main" id="{7EB5E74B-05EB-CFC8-4436-C6F6AE0AB500}"/>
              </a:ext>
            </a:extLst>
          </p:cNvPr>
          <p:cNvSpPr txBox="1">
            <a:spLocks noChangeArrowheads="1"/>
          </p:cNvSpPr>
          <p:nvPr userDrawn="1"/>
        </p:nvSpPr>
        <p:spPr bwMode="auto">
          <a:xfrm>
            <a:off x="8816351" y="6335395"/>
            <a:ext cx="2571925" cy="225767"/>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AU" sz="867" b="1">
                <a:solidFill>
                  <a:schemeClr val="bg1">
                    <a:lumMod val="75000"/>
                  </a:schemeClr>
                </a:solidFill>
                <a:latin typeface="Arial"/>
                <a:cs typeface="Arial"/>
              </a:rPr>
              <a:t>Edith Cowan University</a:t>
            </a:r>
          </a:p>
        </p:txBody>
      </p:sp>
    </p:spTree>
    <p:extLst>
      <p:ext uri="{BB962C8B-B14F-4D97-AF65-F5344CB8AC3E}">
        <p14:creationId xmlns:p14="http://schemas.microsoft.com/office/powerpoint/2010/main" val="352813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1 col text only">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04CB2561-EFFC-C7D1-DF4B-E8CDD35438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8277" y="6234236"/>
            <a:ext cx="564233" cy="417041"/>
          </a:xfrm>
          <a:prstGeom prst="rect">
            <a:avLst/>
          </a:prstGeom>
        </p:spPr>
      </p:pic>
      <p:sp>
        <p:nvSpPr>
          <p:cNvPr id="6" name="Text Box 19">
            <a:extLst>
              <a:ext uri="{FF2B5EF4-FFF2-40B4-BE49-F238E27FC236}">
                <a16:creationId xmlns:a16="http://schemas.microsoft.com/office/drawing/2014/main" id="{BF794F93-9C64-010E-95D7-DC52871D177E}"/>
              </a:ext>
            </a:extLst>
          </p:cNvPr>
          <p:cNvSpPr txBox="1">
            <a:spLocks noChangeArrowheads="1"/>
          </p:cNvSpPr>
          <p:nvPr userDrawn="1"/>
        </p:nvSpPr>
        <p:spPr bwMode="auto">
          <a:xfrm>
            <a:off x="8816351" y="6335395"/>
            <a:ext cx="2571925" cy="225767"/>
          </a:xfrm>
          <a:prstGeom prst="rect">
            <a:avLst/>
          </a:prstGeom>
          <a:noFill/>
          <a:ln w="9525">
            <a:noFill/>
            <a:miter lim="800000"/>
            <a:headEnd/>
            <a:tailEnd/>
          </a:ln>
          <a:effec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en-AU" sz="867" b="1">
                <a:solidFill>
                  <a:schemeClr val="bg1">
                    <a:lumMod val="75000"/>
                  </a:schemeClr>
                </a:solidFill>
                <a:latin typeface="Arial"/>
                <a:cs typeface="Arial"/>
              </a:rPr>
              <a:t>Edith Cowan University</a:t>
            </a:r>
          </a:p>
        </p:txBody>
      </p:sp>
      <p:sp>
        <p:nvSpPr>
          <p:cNvPr id="11" name="Title 1">
            <a:extLst>
              <a:ext uri="{FF2B5EF4-FFF2-40B4-BE49-F238E27FC236}">
                <a16:creationId xmlns:a16="http://schemas.microsoft.com/office/drawing/2014/main" id="{2CC5E12B-0C6B-3F4A-10E4-4685F78CADB0}"/>
              </a:ext>
            </a:extLst>
          </p:cNvPr>
          <p:cNvSpPr>
            <a:spLocks noGrp="1"/>
          </p:cNvSpPr>
          <p:nvPr>
            <p:ph type="title" hasCustomPrompt="1"/>
          </p:nvPr>
        </p:nvSpPr>
        <p:spPr>
          <a:xfrm>
            <a:off x="754153" y="3429001"/>
            <a:ext cx="3428212" cy="1786473"/>
          </a:xfrm>
        </p:spPr>
        <p:txBody>
          <a:bodyPr anchor="b">
            <a:normAutofit/>
          </a:bodyPr>
          <a:lstStyle>
            <a:lvl1pPr>
              <a:defRPr sz="2133" b="1" baseline="0">
                <a:solidFill>
                  <a:srgbClr val="0E5185"/>
                </a:solidFill>
                <a:latin typeface="Arial" panose="020B0604020202020204" pitchFamily="34" charset="0"/>
                <a:ea typeface="Open Sans" panose="020B0606030504020204" pitchFamily="34" charset="0"/>
                <a:cs typeface="Arial" panose="020B0604020202020204" pitchFamily="34" charset="0"/>
              </a:defRPr>
            </a:lvl1pPr>
          </a:lstStyle>
          <a:p>
            <a:r>
              <a:rPr lang="en-US"/>
              <a:t>Title heading, click in box to insert </a:t>
            </a:r>
          </a:p>
        </p:txBody>
      </p:sp>
      <p:cxnSp>
        <p:nvCxnSpPr>
          <p:cNvPr id="13" name="Straight Connector 12">
            <a:extLst>
              <a:ext uri="{FF2B5EF4-FFF2-40B4-BE49-F238E27FC236}">
                <a16:creationId xmlns:a16="http://schemas.microsoft.com/office/drawing/2014/main" id="{8F675690-2789-5292-0FCF-C1DD8534A8CA}"/>
              </a:ext>
            </a:extLst>
          </p:cNvPr>
          <p:cNvCxnSpPr>
            <a:cxnSpLocks/>
          </p:cNvCxnSpPr>
          <p:nvPr userDrawn="1"/>
        </p:nvCxnSpPr>
        <p:spPr>
          <a:xfrm>
            <a:off x="879657" y="5292556"/>
            <a:ext cx="330270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Text Placeholder 15">
            <a:extLst>
              <a:ext uri="{FF2B5EF4-FFF2-40B4-BE49-F238E27FC236}">
                <a16:creationId xmlns:a16="http://schemas.microsoft.com/office/drawing/2014/main" id="{87AB63A6-E43F-6CD3-4252-0BA49A1A99B4}"/>
              </a:ext>
            </a:extLst>
          </p:cNvPr>
          <p:cNvSpPr>
            <a:spLocks noGrp="1"/>
          </p:cNvSpPr>
          <p:nvPr>
            <p:ph type="body" sz="quarter" idx="15" hasCustomPrompt="1"/>
          </p:nvPr>
        </p:nvSpPr>
        <p:spPr>
          <a:xfrm>
            <a:off x="4936517" y="2055906"/>
            <a:ext cx="5579084" cy="3342637"/>
          </a:xfrm>
        </p:spPr>
        <p:txBody>
          <a:bodyPr anchor="b">
            <a:noAutofit/>
          </a:bodyPr>
          <a:lstStyle>
            <a:lvl1pPr>
              <a:defRPr sz="1400" b="0" i="0">
                <a:solidFill>
                  <a:srgbClr val="0E5185"/>
                </a:solidFill>
                <a:latin typeface="Arial" panose="020B0604020202020204" pitchFamily="34" charset="0"/>
                <a:cs typeface="Arial" panose="020B0604020202020204" pitchFamily="34" charset="0"/>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a:t>
            </a:r>
          </a:p>
        </p:txBody>
      </p:sp>
    </p:spTree>
    <p:extLst>
      <p:ext uri="{BB962C8B-B14F-4D97-AF65-F5344CB8AC3E}">
        <p14:creationId xmlns:p14="http://schemas.microsoft.com/office/powerpoint/2010/main" val="359315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0B8D93-90E8-A3F9-8B7D-36DABE96BFB3}"/>
              </a:ext>
            </a:extLst>
          </p:cNvPr>
          <p:cNvSpPr/>
          <p:nvPr userDrawn="1"/>
        </p:nvSpPr>
        <p:spPr>
          <a:xfrm>
            <a:off x="0" y="0"/>
            <a:ext cx="12192000" cy="6857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urple and black background&#10;&#10;Description automatically generated">
            <a:extLst>
              <a:ext uri="{FF2B5EF4-FFF2-40B4-BE49-F238E27FC236}">
                <a16:creationId xmlns:a16="http://schemas.microsoft.com/office/drawing/2014/main" id="{B1BCF93A-E6C4-0568-269F-F89FA04F8700}"/>
              </a:ext>
            </a:extLst>
          </p:cNvPr>
          <p:cNvPicPr>
            <a:picLocks noChangeAspect="1"/>
          </p:cNvPicPr>
          <p:nvPr userDrawn="1"/>
        </p:nvPicPr>
        <p:blipFill rotWithShape="1">
          <a:blip r:embed="rId2">
            <a:alphaModFix/>
          </a:blip>
          <a:srcRect l="-8719" t="55560" r="27471"/>
          <a:stretch/>
        </p:blipFill>
        <p:spPr>
          <a:xfrm>
            <a:off x="-1" y="3106612"/>
            <a:ext cx="12192001" cy="3751388"/>
          </a:xfrm>
          <a:prstGeom prst="rect">
            <a:avLst/>
          </a:prstGeom>
        </p:spPr>
      </p:pic>
      <p:sp>
        <p:nvSpPr>
          <p:cNvPr id="2" name="Title 1">
            <a:extLst>
              <a:ext uri="{FF2B5EF4-FFF2-40B4-BE49-F238E27FC236}">
                <a16:creationId xmlns:a16="http://schemas.microsoft.com/office/drawing/2014/main" id="{7E10E55B-F1A0-CDA3-005A-364A4B24AEA7}"/>
              </a:ext>
            </a:extLst>
          </p:cNvPr>
          <p:cNvSpPr>
            <a:spLocks noGrp="1"/>
          </p:cNvSpPr>
          <p:nvPr>
            <p:ph type="title" hasCustomPrompt="1"/>
          </p:nvPr>
        </p:nvSpPr>
        <p:spPr>
          <a:xfrm>
            <a:off x="649224" y="1893687"/>
            <a:ext cx="10552176" cy="1499616"/>
          </a:xfrm>
        </p:spPr>
        <p:txBody>
          <a:bodyPr>
            <a:normAutofit/>
          </a:bodyPr>
          <a:lstStyle>
            <a:lvl1pPr>
              <a:defRPr sz="5000">
                <a:solidFill>
                  <a:schemeClr val="accent1"/>
                </a:solidFill>
              </a:defRPr>
            </a:lvl1pPr>
          </a:lstStyle>
          <a:p>
            <a:r>
              <a:rPr lang="en-GB"/>
              <a:t>Click to add title</a:t>
            </a:r>
            <a:endParaRPr lang="en-US"/>
          </a:p>
        </p:txBody>
      </p:sp>
      <p:pic>
        <p:nvPicPr>
          <p:cNvPr id="6" name="Graphic 5">
            <a:extLst>
              <a:ext uri="{FF2B5EF4-FFF2-40B4-BE49-F238E27FC236}">
                <a16:creationId xmlns:a16="http://schemas.microsoft.com/office/drawing/2014/main" id="{105B2585-27A4-12FE-F411-D725746F623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67866" y="313833"/>
            <a:ext cx="1089921" cy="803099"/>
          </a:xfrm>
          <a:prstGeom prst="rect">
            <a:avLst/>
          </a:prstGeom>
        </p:spPr>
      </p:pic>
      <p:sp>
        <p:nvSpPr>
          <p:cNvPr id="7" name="TextBox 6">
            <a:extLst>
              <a:ext uri="{FF2B5EF4-FFF2-40B4-BE49-F238E27FC236}">
                <a16:creationId xmlns:a16="http://schemas.microsoft.com/office/drawing/2014/main" id="{63D1F422-D83C-31BD-BDF5-F89D03B1CDEF}"/>
              </a:ext>
            </a:extLst>
          </p:cNvPr>
          <p:cNvSpPr txBox="1"/>
          <p:nvPr userDrawn="1"/>
        </p:nvSpPr>
        <p:spPr>
          <a:xfrm>
            <a:off x="8311107" y="448915"/>
            <a:ext cx="2208034" cy="307777"/>
          </a:xfrm>
          <a:prstGeom prst="rect">
            <a:avLst/>
          </a:prstGeom>
          <a:noFill/>
        </p:spPr>
        <p:txBody>
          <a:bodyPr wrap="square" rtlCol="0">
            <a:spAutoFit/>
          </a:bodyPr>
          <a:lstStyle/>
          <a:p>
            <a:pPr algn="r"/>
            <a:r>
              <a:rPr lang="en-US" sz="1400" b="1">
                <a:solidFill>
                  <a:schemeClr val="bg1"/>
                </a:solidFill>
                <a:latin typeface="Public Sans" pitchFamily="2" charset="77"/>
              </a:rPr>
              <a:t>Edith Cowan University</a:t>
            </a:r>
          </a:p>
        </p:txBody>
      </p:sp>
      <p:sp>
        <p:nvSpPr>
          <p:cNvPr id="8" name="Text Placeholder 17">
            <a:extLst>
              <a:ext uri="{FF2B5EF4-FFF2-40B4-BE49-F238E27FC236}">
                <a16:creationId xmlns:a16="http://schemas.microsoft.com/office/drawing/2014/main" id="{26F68C97-C707-1FA0-F683-FF823F3D2CFC}"/>
              </a:ext>
            </a:extLst>
          </p:cNvPr>
          <p:cNvSpPr>
            <a:spLocks noGrp="1"/>
          </p:cNvSpPr>
          <p:nvPr>
            <p:ph type="body" sz="quarter" idx="13" hasCustomPrompt="1"/>
          </p:nvPr>
        </p:nvSpPr>
        <p:spPr>
          <a:xfrm>
            <a:off x="7732911" y="663382"/>
            <a:ext cx="2786230" cy="307777"/>
          </a:xfrm>
        </p:spPr>
        <p:txBody>
          <a:bodyPr>
            <a:normAutofit/>
          </a:bodyPr>
          <a:lstStyle>
            <a:lvl1pPr marL="0" indent="0" algn="r">
              <a:buNone/>
              <a:defRPr sz="1200">
                <a:solidFill>
                  <a:schemeClr val="bg1"/>
                </a:solidFill>
              </a:defRPr>
            </a:lvl1pPr>
          </a:lstStyle>
          <a:p>
            <a:pPr lvl="0"/>
            <a:r>
              <a:rPr lang="en-GB"/>
              <a:t>Add school or centre name</a:t>
            </a:r>
            <a:endParaRPr lang="en-US"/>
          </a:p>
        </p:txBody>
      </p:sp>
      <p:sp>
        <p:nvSpPr>
          <p:cNvPr id="9" name="Subtitle 2">
            <a:extLst>
              <a:ext uri="{FF2B5EF4-FFF2-40B4-BE49-F238E27FC236}">
                <a16:creationId xmlns:a16="http://schemas.microsoft.com/office/drawing/2014/main" id="{D3608CBA-4F18-6AA5-1958-910E409A665E}"/>
              </a:ext>
            </a:extLst>
          </p:cNvPr>
          <p:cNvSpPr>
            <a:spLocks noGrp="1"/>
          </p:cNvSpPr>
          <p:nvPr>
            <p:ph type="subTitle" idx="1"/>
          </p:nvPr>
        </p:nvSpPr>
        <p:spPr>
          <a:xfrm>
            <a:off x="649045" y="3571956"/>
            <a:ext cx="6437555" cy="1303176"/>
          </a:xfrm>
        </p:spPr>
        <p:txBody>
          <a:bodyPr anchor="t">
            <a:normAutofit/>
          </a:bodyPr>
          <a:lstStyle>
            <a:lvl1pPr marL="0" indent="0">
              <a:buNone/>
              <a:defRPr sz="2800" b="0">
                <a:solidFill>
                  <a:schemeClr val="bg1"/>
                </a:solidFill>
              </a:defRPr>
            </a:lvl1pPr>
          </a:lstStyle>
          <a:p>
            <a:r>
              <a:rPr lang="en-US"/>
              <a:t>Click to edit Master subtitle style</a:t>
            </a:r>
          </a:p>
        </p:txBody>
      </p:sp>
    </p:spTree>
    <p:extLst>
      <p:ext uri="{BB962C8B-B14F-4D97-AF65-F5344CB8AC3E}">
        <p14:creationId xmlns:p14="http://schemas.microsoft.com/office/powerpoint/2010/main" val="223709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black background with purple and blue shapes&#10;&#10;Description automatically generated">
            <a:extLst>
              <a:ext uri="{FF2B5EF4-FFF2-40B4-BE49-F238E27FC236}">
                <a16:creationId xmlns:a16="http://schemas.microsoft.com/office/drawing/2014/main" id="{5732DC3C-E6A6-7953-72F1-8BFC60FA4ACD}"/>
              </a:ext>
            </a:extLst>
          </p:cNvPr>
          <p:cNvPicPr>
            <a:picLocks noChangeAspect="1"/>
          </p:cNvPicPr>
          <p:nvPr userDrawn="1"/>
        </p:nvPicPr>
        <p:blipFill rotWithShape="1">
          <a:blip r:embed="rId2">
            <a:alphaModFix amt="20000"/>
          </a:blip>
          <a:srcRect r="37166" b="64769"/>
          <a:stretch/>
        </p:blipFill>
        <p:spPr>
          <a:xfrm rot="10800000">
            <a:off x="4598690" y="4976720"/>
            <a:ext cx="5997387" cy="1891553"/>
          </a:xfrm>
          <a:prstGeom prst="rect">
            <a:avLst/>
          </a:prstGeom>
        </p:spPr>
      </p:pic>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t"/>
          <a:lstStyle>
            <a:lvl1pPr>
              <a:defRPr spc="-20" baseline="0">
                <a:solidFill>
                  <a:schemeClr val="accent1"/>
                </a:solidFill>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534261" y="6356350"/>
            <a:ext cx="3023643" cy="365125"/>
          </a:xfrm>
        </p:spPr>
        <p:txBody>
          <a:bodyPr/>
          <a:lstStyle>
            <a:lvl1pPr>
              <a:defRPr>
                <a:solidFill>
                  <a:schemeClr val="bg1"/>
                </a:solidFill>
              </a:defRPr>
            </a:lvl1pPr>
          </a:lstStyle>
          <a:p>
            <a:r>
              <a:rPr lang="en-US"/>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172397" y="0"/>
            <a:ext cx="3961514"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232000" y="0"/>
            <a:ext cx="3960000"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559300" y="3841750"/>
            <a:ext cx="6806692" cy="2296083"/>
          </a:xfrm>
        </p:spPr>
        <p:txBody>
          <a:bodyPr>
            <a:normAutofit/>
          </a:bodyPr>
          <a:lstStyle>
            <a:lvl1pPr marL="342900" indent="-342900">
              <a:buFont typeface="Arial" panose="020B0604020202020204" pitchFamily="34" charset="0"/>
              <a:buChar char="•"/>
              <a:defRPr sz="1800"/>
            </a:lvl1pPr>
          </a:lstStyle>
          <a:p>
            <a:pPr lvl="0"/>
            <a:r>
              <a:rPr lang="en-US"/>
              <a:t>Click to add text</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45167" y="6356350"/>
            <a:ext cx="458269" cy="365125"/>
          </a:xfrm>
        </p:spPr>
        <p:txBody>
          <a:bodyPr/>
          <a:lstStyle>
            <a:lvl1pPr>
              <a:defRPr>
                <a:solidFill>
                  <a:schemeClr val="bg1"/>
                </a:solidFill>
              </a:defRPr>
            </a:lvl1pPr>
          </a:lstStyle>
          <a:p>
            <a:pPr>
              <a:defRPr/>
            </a:pPr>
            <a:fld id="{244D815C-8BF3-4ECF-A945-A2A7C2983AF9}" type="slidenum">
              <a:rPr lang="en-US" smtClean="0">
                <a:latin typeface="Avenir Next LT Pro"/>
              </a:rPr>
              <a:pPr>
                <a:defRPr/>
              </a:pPr>
              <a:t>‹#›</a:t>
            </a:fld>
            <a:endParaRPr lang="en-US">
              <a:latin typeface="Avenir Next LT Pro"/>
            </a:endParaRPr>
          </a:p>
        </p:txBody>
      </p:sp>
      <p:pic>
        <p:nvPicPr>
          <p:cNvPr id="3" name="Graphic 5">
            <a:extLst>
              <a:ext uri="{FF2B5EF4-FFF2-40B4-BE49-F238E27FC236}">
                <a16:creationId xmlns:a16="http://schemas.microsoft.com/office/drawing/2014/main" id="{404C8595-D235-95A7-C9F6-038784560C2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70097" y="6095057"/>
            <a:ext cx="850139" cy="626418"/>
          </a:xfrm>
          <a:prstGeom prst="rect">
            <a:avLst/>
          </a:prstGeom>
        </p:spPr>
      </p:pic>
    </p:spTree>
    <p:extLst>
      <p:ext uri="{BB962C8B-B14F-4D97-AF65-F5344CB8AC3E}">
        <p14:creationId xmlns:p14="http://schemas.microsoft.com/office/powerpoint/2010/main" val="643672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5" name="Picture 4" descr="A black background with purple and blue shapes&#10;&#10;Description automatically generated">
            <a:extLst>
              <a:ext uri="{FF2B5EF4-FFF2-40B4-BE49-F238E27FC236}">
                <a16:creationId xmlns:a16="http://schemas.microsoft.com/office/drawing/2014/main" id="{E33D93A4-273E-8038-A8D7-63C6275C861D}"/>
              </a:ext>
            </a:extLst>
          </p:cNvPr>
          <p:cNvPicPr>
            <a:picLocks noChangeAspect="1"/>
          </p:cNvPicPr>
          <p:nvPr userDrawn="1"/>
        </p:nvPicPr>
        <p:blipFill rotWithShape="1">
          <a:blip r:embed="rId2">
            <a:alphaModFix amt="20000"/>
          </a:blip>
          <a:srcRect r="37166" b="64769"/>
          <a:stretch/>
        </p:blipFill>
        <p:spPr>
          <a:xfrm rot="10800000">
            <a:off x="4598690" y="4976720"/>
            <a:ext cx="5997387" cy="1891553"/>
          </a:xfrm>
          <a:prstGeom prst="rect">
            <a:avLst/>
          </a:prstGeom>
        </p:spPr>
      </p:pic>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accent1"/>
                </a:solidFill>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371060"/>
            <a:ext cx="5067300" cy="4486940"/>
          </a:xfrm>
        </p:spPr>
        <p:txBody>
          <a:bodyPr/>
          <a:lstStyle>
            <a:lvl1pPr marL="0" indent="0" algn="ctr">
              <a:buNone/>
              <a:defRPr/>
            </a:lvl1pPr>
          </a:lstStyle>
          <a:p>
            <a:r>
              <a:rPr lang="en-US"/>
              <a:t>Click to add photo</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559984" y="2899186"/>
            <a:ext cx="5610113" cy="3284359"/>
          </a:xfrm>
        </p:spPr>
        <p:txBody>
          <a:bodyPr>
            <a:normAutofit/>
          </a:bodyPr>
          <a:lstStyle>
            <a:lvl1pPr marL="0" indent="0">
              <a:buNone/>
              <a:defRPr sz="1800"/>
            </a:lvl1pPr>
          </a:lstStyle>
          <a:p>
            <a:pPr lvl="0"/>
            <a:r>
              <a:rPr lang="en-US"/>
              <a:t>Click to edit Master text styles</a:t>
            </a:r>
          </a:p>
        </p:txBody>
      </p:sp>
      <p:pic>
        <p:nvPicPr>
          <p:cNvPr id="13" name="Graphic 5">
            <a:extLst>
              <a:ext uri="{FF2B5EF4-FFF2-40B4-BE49-F238E27FC236}">
                <a16:creationId xmlns:a16="http://schemas.microsoft.com/office/drawing/2014/main" id="{3557D5BD-E4F3-CB9B-0AFE-B4ABAD779F7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70097" y="6095057"/>
            <a:ext cx="850139" cy="626418"/>
          </a:xfrm>
          <a:prstGeom prst="rect">
            <a:avLst/>
          </a:prstGeom>
        </p:spPr>
      </p:pic>
      <p:sp>
        <p:nvSpPr>
          <p:cNvPr id="14" name="Footer Placeholder 4">
            <a:extLst>
              <a:ext uri="{FF2B5EF4-FFF2-40B4-BE49-F238E27FC236}">
                <a16:creationId xmlns:a16="http://schemas.microsoft.com/office/drawing/2014/main" id="{827E3495-F674-772D-4AA5-45E84951ED0B}"/>
              </a:ext>
            </a:extLst>
          </p:cNvPr>
          <p:cNvSpPr>
            <a:spLocks noGrp="1"/>
          </p:cNvSpPr>
          <p:nvPr>
            <p:ph type="ftr" sz="quarter" idx="11"/>
          </p:nvPr>
        </p:nvSpPr>
        <p:spPr>
          <a:xfrm>
            <a:off x="534261" y="6356350"/>
            <a:ext cx="3023643" cy="365125"/>
          </a:xfrm>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a:t>Presentation title</a:t>
            </a:r>
          </a:p>
        </p:txBody>
      </p:sp>
      <p:sp>
        <p:nvSpPr>
          <p:cNvPr id="15" name="Slide Number Placeholder 5">
            <a:extLst>
              <a:ext uri="{FF2B5EF4-FFF2-40B4-BE49-F238E27FC236}">
                <a16:creationId xmlns:a16="http://schemas.microsoft.com/office/drawing/2014/main" id="{431C681A-BE75-B9B0-0C98-54FF00432073}"/>
              </a:ext>
            </a:extLst>
          </p:cNvPr>
          <p:cNvSpPr>
            <a:spLocks noGrp="1"/>
          </p:cNvSpPr>
          <p:nvPr>
            <p:ph type="sldNum" sz="quarter" idx="12"/>
          </p:nvPr>
        </p:nvSpPr>
        <p:spPr>
          <a:xfrm>
            <a:off x="45167" y="6356350"/>
            <a:ext cx="458269" cy="365125"/>
          </a:xfrm>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pPr>
              <a:defRPr/>
            </a:pPr>
            <a:fld id="{244D815C-8BF3-4ECF-A945-A2A7C2983AF9}" type="slidenum">
              <a:rPr lang="en-US" smtClean="0">
                <a:latin typeface="Avenir Next LT Pro"/>
              </a:rPr>
              <a:pPr>
                <a:defRPr/>
              </a:pPr>
              <a:t>‹#›</a:t>
            </a:fld>
            <a:endParaRPr lang="en-US">
              <a:latin typeface="Avenir Next LT Pro"/>
            </a:endParaRPr>
          </a:p>
        </p:txBody>
      </p:sp>
    </p:spTree>
    <p:extLst>
      <p:ext uri="{BB962C8B-B14F-4D97-AF65-F5344CB8AC3E}">
        <p14:creationId xmlns:p14="http://schemas.microsoft.com/office/powerpoint/2010/main" val="179993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7" cy="4533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accent1"/>
                </a:solidFill>
              </a:defRPr>
            </a:lvl1pPr>
          </a:lstStyle>
          <a:p>
            <a:r>
              <a:rPr lang="en-US" sz="60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646428"/>
            <a:ext cx="7086598" cy="2211572"/>
          </a:xfrm>
        </p:spPr>
        <p:txBody>
          <a:bodyPr/>
          <a:lstStyle>
            <a:lvl1pPr marL="0" indent="0" algn="l">
              <a:buNone/>
              <a:defRPr/>
            </a:lvl1pPr>
          </a:lstStyle>
          <a:p>
            <a:r>
              <a:rPr lang="en-US"/>
              <a:t>Click to add photo</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188000" y="0"/>
            <a:ext cx="50040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188000" y="4646428"/>
            <a:ext cx="5004000" cy="2196000"/>
          </a:xfrm>
        </p:spPr>
        <p:txBody>
          <a:bodyPr/>
          <a:lstStyle>
            <a:lvl1pPr marL="0" indent="0">
              <a:buNone/>
              <a:defRPr/>
            </a:lvl1pPr>
          </a:lstStyle>
          <a:p>
            <a:r>
              <a:rPr lang="en-US"/>
              <a:t>Click to add photo</a:t>
            </a:r>
          </a:p>
        </p:txBody>
      </p:sp>
      <p:pic>
        <p:nvPicPr>
          <p:cNvPr id="2" name="Graphic 5">
            <a:extLst>
              <a:ext uri="{FF2B5EF4-FFF2-40B4-BE49-F238E27FC236}">
                <a16:creationId xmlns:a16="http://schemas.microsoft.com/office/drawing/2014/main" id="{2FAFC6C5-0C3F-F82A-872D-16DFCA1D8BEF}"/>
              </a:ext>
            </a:extLst>
          </p:cNvPr>
          <p:cNvPicPr>
            <a:picLocks noChangeAspect="1"/>
          </p:cNvPicPr>
          <p:nvPr userDrawn="1"/>
        </p:nvPicPr>
        <p:blipFill>
          <a:blip r:embed="rId2"/>
          <a:srcRect/>
          <a:stretch/>
        </p:blipFill>
        <p:spPr>
          <a:xfrm>
            <a:off x="11170097" y="165521"/>
            <a:ext cx="850139" cy="629324"/>
          </a:xfrm>
          <a:prstGeom prst="rect">
            <a:avLst/>
          </a:prstGeom>
        </p:spPr>
      </p:pic>
      <p:pic>
        <p:nvPicPr>
          <p:cNvPr id="6" name="Graphic 5">
            <a:extLst>
              <a:ext uri="{FF2B5EF4-FFF2-40B4-BE49-F238E27FC236}">
                <a16:creationId xmlns:a16="http://schemas.microsoft.com/office/drawing/2014/main" id="{F1F99EFD-9511-8031-0949-35DD9A66780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70097" y="168427"/>
            <a:ext cx="850139" cy="626418"/>
          </a:xfrm>
          <a:prstGeom prst="rect">
            <a:avLst/>
          </a:prstGeom>
        </p:spPr>
      </p:pic>
      <p:sp>
        <p:nvSpPr>
          <p:cNvPr id="9" name="Slide Number Placeholder 5">
            <a:extLst>
              <a:ext uri="{FF2B5EF4-FFF2-40B4-BE49-F238E27FC236}">
                <a16:creationId xmlns:a16="http://schemas.microsoft.com/office/drawing/2014/main" id="{872779E9-E2B5-8579-B060-E8E609A79D81}"/>
              </a:ext>
            </a:extLst>
          </p:cNvPr>
          <p:cNvSpPr>
            <a:spLocks noGrp="1"/>
          </p:cNvSpPr>
          <p:nvPr>
            <p:ph type="sldNum" sz="quarter" idx="12"/>
          </p:nvPr>
        </p:nvSpPr>
        <p:spPr>
          <a:xfrm>
            <a:off x="45167" y="6356350"/>
            <a:ext cx="458269" cy="365125"/>
          </a:xfrm>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pPr>
              <a:defRPr/>
            </a:pPr>
            <a:fld id="{244D815C-8BF3-4ECF-A945-A2A7C2983AF9}" type="slidenum">
              <a:rPr lang="en-US" smtClean="0">
                <a:latin typeface="Avenir Next LT Pro"/>
              </a:rPr>
              <a:pPr>
                <a:defRPr/>
              </a:pPr>
              <a:t>‹#›</a:t>
            </a:fld>
            <a:endParaRPr lang="en-US">
              <a:latin typeface="Avenir Next LT Pro"/>
            </a:endParaRPr>
          </a:p>
        </p:txBody>
      </p:sp>
      <p:sp>
        <p:nvSpPr>
          <p:cNvPr id="10" name="Footer Placeholder 4">
            <a:extLst>
              <a:ext uri="{FF2B5EF4-FFF2-40B4-BE49-F238E27FC236}">
                <a16:creationId xmlns:a16="http://schemas.microsoft.com/office/drawing/2014/main" id="{AD059F36-F787-015B-3AA3-5577C7EAE61B}"/>
              </a:ext>
            </a:extLst>
          </p:cNvPr>
          <p:cNvSpPr>
            <a:spLocks noGrp="1"/>
          </p:cNvSpPr>
          <p:nvPr>
            <p:ph type="ftr" sz="quarter" idx="11"/>
          </p:nvPr>
        </p:nvSpPr>
        <p:spPr>
          <a:xfrm>
            <a:off x="534261" y="6356350"/>
            <a:ext cx="3023643" cy="365125"/>
          </a:xfrm>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a:t>Presentation title</a:t>
            </a:r>
          </a:p>
        </p:txBody>
      </p:sp>
    </p:spTree>
    <p:extLst>
      <p:ext uri="{BB962C8B-B14F-4D97-AF65-F5344CB8AC3E}">
        <p14:creationId xmlns:p14="http://schemas.microsoft.com/office/powerpoint/2010/main" val="1578407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nchor="t"/>
          <a:lstStyle>
            <a:lvl1pPr>
              <a:lnSpc>
                <a:spcPct val="100000"/>
              </a:lnSpc>
              <a:defRPr spc="-20" baseline="0">
                <a:solidFill>
                  <a:schemeClr val="accent1"/>
                </a:solidFill>
              </a:defRPr>
            </a:lvl1pPr>
          </a:lstStyle>
          <a:p>
            <a:r>
              <a:rPr lang="en-US"/>
              <a:t>Click  to add text</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normAutofit/>
          </a:bodyPr>
          <a:lstStyle>
            <a:lvl1pPr>
              <a:defRPr sz="1800"/>
            </a:lvl1pPr>
          </a:lstStyle>
          <a:p>
            <a:pPr lvl="0"/>
            <a:r>
              <a:rPr lang="en-US"/>
              <a:t>Click to add content</a:t>
            </a:r>
          </a:p>
        </p:txBody>
      </p:sp>
      <p:pic>
        <p:nvPicPr>
          <p:cNvPr id="6" name="Picture 5" descr="A black background with purple and blue shapes&#10;&#10;Description automatically generated">
            <a:extLst>
              <a:ext uri="{FF2B5EF4-FFF2-40B4-BE49-F238E27FC236}">
                <a16:creationId xmlns:a16="http://schemas.microsoft.com/office/drawing/2014/main" id="{3D515A6A-7778-7C06-4D92-5CD00684D569}"/>
              </a:ext>
            </a:extLst>
          </p:cNvPr>
          <p:cNvPicPr>
            <a:picLocks noChangeAspect="1"/>
          </p:cNvPicPr>
          <p:nvPr userDrawn="1"/>
        </p:nvPicPr>
        <p:blipFill rotWithShape="1">
          <a:blip r:embed="rId2">
            <a:alphaModFix amt="20000"/>
          </a:blip>
          <a:srcRect r="37166" b="64769"/>
          <a:stretch/>
        </p:blipFill>
        <p:spPr>
          <a:xfrm rot="10800000">
            <a:off x="4598690" y="4976720"/>
            <a:ext cx="5997387" cy="1891553"/>
          </a:xfrm>
          <a:prstGeom prst="rect">
            <a:avLst/>
          </a:prstGeom>
        </p:spPr>
      </p:pic>
      <p:pic>
        <p:nvPicPr>
          <p:cNvPr id="9" name="Graphic 5">
            <a:extLst>
              <a:ext uri="{FF2B5EF4-FFF2-40B4-BE49-F238E27FC236}">
                <a16:creationId xmlns:a16="http://schemas.microsoft.com/office/drawing/2014/main" id="{340DC453-DD3A-4FE9-A00F-E6C8E3DB045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70097" y="6095057"/>
            <a:ext cx="850139" cy="626418"/>
          </a:xfrm>
          <a:prstGeom prst="rect">
            <a:avLst/>
          </a:prstGeom>
        </p:spPr>
      </p:pic>
      <p:sp>
        <p:nvSpPr>
          <p:cNvPr id="11" name="Footer Placeholder 4">
            <a:extLst>
              <a:ext uri="{FF2B5EF4-FFF2-40B4-BE49-F238E27FC236}">
                <a16:creationId xmlns:a16="http://schemas.microsoft.com/office/drawing/2014/main" id="{7D85730E-7CF3-17D6-BBA1-4E951BA87613}"/>
              </a:ext>
            </a:extLst>
          </p:cNvPr>
          <p:cNvSpPr>
            <a:spLocks noGrp="1"/>
          </p:cNvSpPr>
          <p:nvPr>
            <p:ph type="ftr" sz="quarter" idx="11"/>
          </p:nvPr>
        </p:nvSpPr>
        <p:spPr>
          <a:xfrm>
            <a:off x="534261" y="6356350"/>
            <a:ext cx="3023643" cy="365125"/>
          </a:xfrm>
        </p:spPr>
        <p:txBody>
          <a:bodyPr/>
          <a:lstStyle>
            <a:lvl1pPr>
              <a:defRPr b="0" cap="none" spc="0">
                <a:ln>
                  <a:noFill/>
                </a:ln>
                <a:solidFill>
                  <a:schemeClr val="bg1"/>
                </a:solidFill>
                <a:effectLst/>
              </a:defRPr>
            </a:lvl1pPr>
          </a:lstStyle>
          <a:p>
            <a:r>
              <a:rPr lang="en-US"/>
              <a:t>Presentation title</a:t>
            </a:r>
          </a:p>
        </p:txBody>
      </p:sp>
      <p:sp>
        <p:nvSpPr>
          <p:cNvPr id="12" name="Slide Number Placeholder 5">
            <a:extLst>
              <a:ext uri="{FF2B5EF4-FFF2-40B4-BE49-F238E27FC236}">
                <a16:creationId xmlns:a16="http://schemas.microsoft.com/office/drawing/2014/main" id="{C4F00366-6E4B-3F54-80A3-0F93F3C29B9F}"/>
              </a:ext>
            </a:extLst>
          </p:cNvPr>
          <p:cNvSpPr>
            <a:spLocks noGrp="1"/>
          </p:cNvSpPr>
          <p:nvPr>
            <p:ph type="sldNum" sz="quarter" idx="12"/>
          </p:nvPr>
        </p:nvSpPr>
        <p:spPr>
          <a:xfrm>
            <a:off x="45167" y="6356350"/>
            <a:ext cx="458269" cy="365125"/>
          </a:xfrm>
        </p:spPr>
        <p:txBody>
          <a:bodyPr/>
          <a:lstStyle>
            <a:lvl1pPr>
              <a:defRPr b="0" cap="none" spc="0">
                <a:ln>
                  <a:noFill/>
                </a:ln>
                <a:solidFill>
                  <a:schemeClr val="bg1"/>
                </a:solidFill>
                <a:effectLst/>
              </a:defRPr>
            </a:lvl1pPr>
          </a:lstStyle>
          <a:p>
            <a:pPr>
              <a:defRPr/>
            </a:pPr>
            <a:fld id="{244D815C-8BF3-4ECF-A945-A2A7C2983AF9}" type="slidenum">
              <a:rPr lang="en-US" smtClean="0">
                <a:latin typeface="Avenir Next LT Pro"/>
              </a:rPr>
              <a:pPr>
                <a:defRPr/>
              </a:pPr>
              <a:t>‹#›</a:t>
            </a:fld>
            <a:endParaRPr lang="en-US">
              <a:latin typeface="Avenir Next LT Pro"/>
            </a:endParaRPr>
          </a:p>
        </p:txBody>
      </p:sp>
    </p:spTree>
    <p:extLst>
      <p:ext uri="{BB962C8B-B14F-4D97-AF65-F5344CB8AC3E}">
        <p14:creationId xmlns:p14="http://schemas.microsoft.com/office/powerpoint/2010/main" val="3589216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Title 3">
            <a:extLst>
              <a:ext uri="{FF2B5EF4-FFF2-40B4-BE49-F238E27FC236}">
                <a16:creationId xmlns:a16="http://schemas.microsoft.com/office/drawing/2014/main" id="{B58015FB-742D-FCCD-0657-F2451440A052}"/>
              </a:ext>
            </a:extLst>
          </p:cNvPr>
          <p:cNvSpPr>
            <a:spLocks noGrp="1"/>
          </p:cNvSpPr>
          <p:nvPr>
            <p:ph type="title" hasCustomPrompt="1"/>
          </p:nvPr>
        </p:nvSpPr>
        <p:spPr>
          <a:xfrm>
            <a:off x="331788" y="875030"/>
            <a:ext cx="2384425" cy="5068570"/>
          </a:xfrm>
        </p:spPr>
        <p:txBody>
          <a:bodyPr anchor="t"/>
          <a:lstStyle>
            <a:lvl1pPr>
              <a:lnSpc>
                <a:spcPct val="100000"/>
              </a:lnSpc>
              <a:defRPr spc="-20" baseline="0">
                <a:solidFill>
                  <a:schemeClr val="accent1"/>
                </a:solidFill>
              </a:defRPr>
            </a:lvl1pPr>
          </a:lstStyle>
          <a:p>
            <a:r>
              <a:rPr lang="en-US"/>
              <a:t>Click  to add text</a:t>
            </a:r>
          </a:p>
        </p:txBody>
      </p:sp>
      <p:sp>
        <p:nvSpPr>
          <p:cNvPr id="7" name="Content Placeholder 2">
            <a:extLst>
              <a:ext uri="{FF2B5EF4-FFF2-40B4-BE49-F238E27FC236}">
                <a16:creationId xmlns:a16="http://schemas.microsoft.com/office/drawing/2014/main" id="{F089D550-F3D0-6439-DFA3-76123A87ED1A}"/>
              </a:ext>
            </a:extLst>
          </p:cNvPr>
          <p:cNvSpPr>
            <a:spLocks noGrp="1"/>
          </p:cNvSpPr>
          <p:nvPr>
            <p:ph sz="quarter" idx="14" hasCustomPrompt="1"/>
          </p:nvPr>
        </p:nvSpPr>
        <p:spPr>
          <a:xfrm>
            <a:off x="3302000" y="876300"/>
            <a:ext cx="8607425" cy="4749800"/>
          </a:xfrm>
        </p:spPr>
        <p:txBody>
          <a:bodyPr>
            <a:normAutofit/>
          </a:bodyPr>
          <a:lstStyle>
            <a:lvl1pPr>
              <a:defRPr sz="1800"/>
            </a:lvl1pPr>
          </a:lstStyle>
          <a:p>
            <a:pPr lvl="0"/>
            <a:r>
              <a:rPr lang="en-US"/>
              <a:t>Click to add content</a:t>
            </a:r>
          </a:p>
        </p:txBody>
      </p:sp>
      <p:pic>
        <p:nvPicPr>
          <p:cNvPr id="3" name="Picture 2" descr="A black background with purple and blue shapes&#10;&#10;Description automatically generated">
            <a:extLst>
              <a:ext uri="{FF2B5EF4-FFF2-40B4-BE49-F238E27FC236}">
                <a16:creationId xmlns:a16="http://schemas.microsoft.com/office/drawing/2014/main" id="{9AC52D5E-F988-AF9F-E02E-A591897F12EF}"/>
              </a:ext>
            </a:extLst>
          </p:cNvPr>
          <p:cNvPicPr>
            <a:picLocks noChangeAspect="1"/>
          </p:cNvPicPr>
          <p:nvPr userDrawn="1"/>
        </p:nvPicPr>
        <p:blipFill rotWithShape="1">
          <a:blip r:embed="rId2">
            <a:alphaModFix amt="20000"/>
          </a:blip>
          <a:srcRect r="37166" b="64769"/>
          <a:stretch/>
        </p:blipFill>
        <p:spPr>
          <a:xfrm rot="10800000">
            <a:off x="4598690" y="4976720"/>
            <a:ext cx="5997387" cy="1891553"/>
          </a:xfrm>
          <a:prstGeom prst="rect">
            <a:avLst/>
          </a:prstGeom>
        </p:spPr>
      </p:pic>
      <p:pic>
        <p:nvPicPr>
          <p:cNvPr id="12" name="Graphic 5">
            <a:extLst>
              <a:ext uri="{FF2B5EF4-FFF2-40B4-BE49-F238E27FC236}">
                <a16:creationId xmlns:a16="http://schemas.microsoft.com/office/drawing/2014/main" id="{1226C0AD-3C54-4C91-E3EF-D39F651EDFE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70097" y="6095057"/>
            <a:ext cx="850139" cy="626418"/>
          </a:xfrm>
          <a:prstGeom prst="rect">
            <a:avLst/>
          </a:prstGeom>
        </p:spPr>
      </p:pic>
      <p:sp>
        <p:nvSpPr>
          <p:cNvPr id="13" name="Footer Placeholder 4">
            <a:extLst>
              <a:ext uri="{FF2B5EF4-FFF2-40B4-BE49-F238E27FC236}">
                <a16:creationId xmlns:a16="http://schemas.microsoft.com/office/drawing/2014/main" id="{76C02968-DD18-3E2B-24F5-4E93BEF28E57}"/>
              </a:ext>
            </a:extLst>
          </p:cNvPr>
          <p:cNvSpPr>
            <a:spLocks noGrp="1"/>
          </p:cNvSpPr>
          <p:nvPr>
            <p:ph type="ftr" sz="quarter" idx="11"/>
          </p:nvPr>
        </p:nvSpPr>
        <p:spPr>
          <a:xfrm>
            <a:off x="534261" y="6356350"/>
            <a:ext cx="3023643" cy="365125"/>
          </a:xfrm>
        </p:spPr>
        <p:txBody>
          <a:bodyPr/>
          <a:lstStyle>
            <a:lvl1pPr>
              <a:defRPr b="0" cap="none" spc="0">
                <a:ln>
                  <a:noFill/>
                </a:ln>
                <a:solidFill>
                  <a:schemeClr val="bg1"/>
                </a:solidFill>
                <a:effectLst/>
              </a:defRPr>
            </a:lvl1pPr>
          </a:lstStyle>
          <a:p>
            <a:r>
              <a:rPr lang="en-US"/>
              <a:t>Presentation title</a:t>
            </a:r>
          </a:p>
        </p:txBody>
      </p:sp>
      <p:sp>
        <p:nvSpPr>
          <p:cNvPr id="14" name="Slide Number Placeholder 5">
            <a:extLst>
              <a:ext uri="{FF2B5EF4-FFF2-40B4-BE49-F238E27FC236}">
                <a16:creationId xmlns:a16="http://schemas.microsoft.com/office/drawing/2014/main" id="{87466D1B-62C0-4949-B87F-88D5B3997BCD}"/>
              </a:ext>
            </a:extLst>
          </p:cNvPr>
          <p:cNvSpPr>
            <a:spLocks noGrp="1"/>
          </p:cNvSpPr>
          <p:nvPr>
            <p:ph type="sldNum" sz="quarter" idx="12"/>
          </p:nvPr>
        </p:nvSpPr>
        <p:spPr>
          <a:xfrm>
            <a:off x="45167" y="6356350"/>
            <a:ext cx="458269" cy="365125"/>
          </a:xfrm>
        </p:spPr>
        <p:txBody>
          <a:bodyPr/>
          <a:lstStyle>
            <a:lvl1pPr>
              <a:defRPr b="0" cap="none" spc="0">
                <a:ln>
                  <a:noFill/>
                </a:ln>
                <a:solidFill>
                  <a:schemeClr val="bg1"/>
                </a:solidFill>
                <a:effectLst/>
              </a:defRPr>
            </a:lvl1pPr>
          </a:lstStyle>
          <a:p>
            <a:pPr>
              <a:defRPr/>
            </a:pPr>
            <a:fld id="{244D815C-8BF3-4ECF-A945-A2A7C2983AF9}" type="slidenum">
              <a:rPr lang="en-US" smtClean="0">
                <a:latin typeface="Avenir Next LT Pro"/>
              </a:rPr>
              <a:pPr>
                <a:defRPr/>
              </a:pPr>
              <a:t>‹#›</a:t>
            </a:fld>
            <a:endParaRPr lang="en-US">
              <a:latin typeface="Avenir Next LT Pro"/>
            </a:endParaRPr>
          </a:p>
        </p:txBody>
      </p:sp>
    </p:spTree>
    <p:extLst>
      <p:ext uri="{BB962C8B-B14F-4D97-AF65-F5344CB8AC3E}">
        <p14:creationId xmlns:p14="http://schemas.microsoft.com/office/powerpoint/2010/main" val="1773759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0" y="-1"/>
            <a:ext cx="12192000" cy="6886224"/>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0"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6" name="Footer Placeholder 4">
            <a:extLst>
              <a:ext uri="{FF2B5EF4-FFF2-40B4-BE49-F238E27FC236}">
                <a16:creationId xmlns:a16="http://schemas.microsoft.com/office/drawing/2014/main" id="{A36AB4FB-5A30-4F68-D5FD-12BC17DE9DF8}"/>
              </a:ext>
            </a:extLst>
          </p:cNvPr>
          <p:cNvSpPr>
            <a:spLocks noGrp="1"/>
          </p:cNvSpPr>
          <p:nvPr>
            <p:ph type="ftr" sz="quarter" idx="11"/>
          </p:nvPr>
        </p:nvSpPr>
        <p:spPr>
          <a:xfrm>
            <a:off x="534261" y="6356350"/>
            <a:ext cx="3023643" cy="365125"/>
          </a:xfrm>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a:t>Presentation title</a:t>
            </a:r>
          </a:p>
        </p:txBody>
      </p:sp>
      <p:sp>
        <p:nvSpPr>
          <p:cNvPr id="9" name="Slide Number Placeholder 5">
            <a:extLst>
              <a:ext uri="{FF2B5EF4-FFF2-40B4-BE49-F238E27FC236}">
                <a16:creationId xmlns:a16="http://schemas.microsoft.com/office/drawing/2014/main" id="{4F96BBEB-1D8F-A6CB-7A8F-FC1DBC0440FB}"/>
              </a:ext>
            </a:extLst>
          </p:cNvPr>
          <p:cNvSpPr>
            <a:spLocks noGrp="1"/>
          </p:cNvSpPr>
          <p:nvPr>
            <p:ph type="sldNum" sz="quarter" idx="12"/>
          </p:nvPr>
        </p:nvSpPr>
        <p:spPr>
          <a:xfrm>
            <a:off x="45167" y="6356350"/>
            <a:ext cx="458269" cy="365125"/>
          </a:xfrm>
        </p:spPr>
        <p:txBody>
          <a:bodyPr/>
          <a:lstStyle>
            <a:lvl1pPr>
              <a:defRPr b="0" cap="none" spc="0">
                <a:ln w="0"/>
                <a:solidFill>
                  <a:schemeClr val="bg2"/>
                </a:solidFill>
                <a:effectLst>
                  <a:outerShdw blurRad="38100" dist="19050" dir="2700000" algn="tl" rotWithShape="0">
                    <a:schemeClr val="dk1">
                      <a:alpha val="40000"/>
                    </a:schemeClr>
                  </a:outerShdw>
                </a:effectLst>
              </a:defRPr>
            </a:lvl1pPr>
          </a:lstStyle>
          <a:p>
            <a:pPr>
              <a:defRPr/>
            </a:pPr>
            <a:fld id="{244D815C-8BF3-4ECF-A945-A2A7C2983AF9}" type="slidenum">
              <a:rPr lang="en-US" smtClean="0">
                <a:latin typeface="Avenir Next LT Pro"/>
              </a:rPr>
              <a:pPr>
                <a:defRPr/>
              </a:pPr>
              <a:t>‹#›</a:t>
            </a:fld>
            <a:endParaRPr lang="en-US">
              <a:latin typeface="Avenir Next LT Pro"/>
            </a:endParaRPr>
          </a:p>
        </p:txBody>
      </p:sp>
      <p:pic>
        <p:nvPicPr>
          <p:cNvPr id="10" name="Graphic 9">
            <a:extLst>
              <a:ext uri="{FF2B5EF4-FFF2-40B4-BE49-F238E27FC236}">
                <a16:creationId xmlns:a16="http://schemas.microsoft.com/office/drawing/2014/main" id="{F0F4BEDF-9827-30E8-9C25-986ABB25D48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170097" y="168427"/>
            <a:ext cx="850139" cy="626418"/>
          </a:xfrm>
          <a:prstGeom prst="rect">
            <a:avLst/>
          </a:prstGeom>
        </p:spPr>
      </p:pic>
    </p:spTree>
    <p:extLst>
      <p:ext uri="{BB962C8B-B14F-4D97-AF65-F5344CB8AC3E}">
        <p14:creationId xmlns:p14="http://schemas.microsoft.com/office/powerpoint/2010/main" val="406704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602933" y="194783"/>
            <a:ext cx="9421177" cy="769493"/>
          </a:xfrm>
        </p:spPr>
        <p:txBody>
          <a:bodyPr anchor="ctr"/>
          <a:lstStyle>
            <a:lvl1pPr>
              <a:lnSpc>
                <a:spcPct val="100000"/>
              </a:lnSpc>
              <a:defRPr spc="-20" baseline="0">
                <a:solidFill>
                  <a:schemeClr val="accent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602933" y="1695450"/>
            <a:ext cx="10257155" cy="4314825"/>
          </a:xfrm>
        </p:spPr>
        <p:txBody>
          <a:bodyPr>
            <a:normAutofit/>
          </a:bodyPr>
          <a:lstStyle>
            <a:lvl1pPr>
              <a:defRPr sz="1800"/>
            </a:lvl1pPr>
          </a:lstStyle>
          <a:p>
            <a:pPr lvl="0"/>
            <a:r>
              <a:rPr lang="en-US"/>
              <a:t>Click to add content</a:t>
            </a:r>
          </a:p>
        </p:txBody>
      </p:sp>
      <p:pic>
        <p:nvPicPr>
          <p:cNvPr id="5" name="Picture 4" descr="A black background with purple and blue shapes&#10;&#10;Description automatically generated">
            <a:extLst>
              <a:ext uri="{FF2B5EF4-FFF2-40B4-BE49-F238E27FC236}">
                <a16:creationId xmlns:a16="http://schemas.microsoft.com/office/drawing/2014/main" id="{70A96CB4-43C7-1920-DB44-CAC3EA08FC13}"/>
              </a:ext>
            </a:extLst>
          </p:cNvPr>
          <p:cNvPicPr>
            <a:picLocks noChangeAspect="1"/>
          </p:cNvPicPr>
          <p:nvPr userDrawn="1"/>
        </p:nvPicPr>
        <p:blipFill rotWithShape="1">
          <a:blip r:embed="rId2">
            <a:alphaModFix amt="20000"/>
          </a:blip>
          <a:srcRect r="37166" b="64769"/>
          <a:stretch/>
        </p:blipFill>
        <p:spPr>
          <a:xfrm rot="10800000">
            <a:off x="4598690" y="4976720"/>
            <a:ext cx="5997387" cy="1891553"/>
          </a:xfrm>
          <a:prstGeom prst="rect">
            <a:avLst/>
          </a:prstGeom>
        </p:spPr>
      </p:pic>
      <p:pic>
        <p:nvPicPr>
          <p:cNvPr id="12" name="Graphic 5">
            <a:extLst>
              <a:ext uri="{FF2B5EF4-FFF2-40B4-BE49-F238E27FC236}">
                <a16:creationId xmlns:a16="http://schemas.microsoft.com/office/drawing/2014/main" id="{2C36FDA1-7A27-A64E-E81D-06E2BE1D543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70097" y="6095057"/>
            <a:ext cx="850139" cy="626418"/>
          </a:xfrm>
          <a:prstGeom prst="rect">
            <a:avLst/>
          </a:prstGeom>
        </p:spPr>
      </p:pic>
      <p:sp>
        <p:nvSpPr>
          <p:cNvPr id="13" name="Footer Placeholder 4">
            <a:extLst>
              <a:ext uri="{FF2B5EF4-FFF2-40B4-BE49-F238E27FC236}">
                <a16:creationId xmlns:a16="http://schemas.microsoft.com/office/drawing/2014/main" id="{32DA1EFE-9A4B-185B-80A6-46B940A95675}"/>
              </a:ext>
            </a:extLst>
          </p:cNvPr>
          <p:cNvSpPr>
            <a:spLocks noGrp="1"/>
          </p:cNvSpPr>
          <p:nvPr>
            <p:ph type="ftr" sz="quarter" idx="11"/>
          </p:nvPr>
        </p:nvSpPr>
        <p:spPr>
          <a:xfrm>
            <a:off x="534261" y="6356350"/>
            <a:ext cx="3023643" cy="365125"/>
          </a:xfrm>
        </p:spPr>
        <p:txBody>
          <a:bodyPr/>
          <a:lstStyle>
            <a:lvl1pPr>
              <a:defRPr b="0" cap="none" spc="0">
                <a:ln>
                  <a:noFill/>
                </a:ln>
                <a:solidFill>
                  <a:schemeClr val="tx1"/>
                </a:solidFill>
                <a:effectLst/>
              </a:defRPr>
            </a:lvl1pPr>
          </a:lstStyle>
          <a:p>
            <a:r>
              <a:rPr lang="en-US"/>
              <a:t>Presentation title</a:t>
            </a:r>
          </a:p>
        </p:txBody>
      </p:sp>
      <p:sp>
        <p:nvSpPr>
          <p:cNvPr id="14" name="Slide Number Placeholder 5">
            <a:extLst>
              <a:ext uri="{FF2B5EF4-FFF2-40B4-BE49-F238E27FC236}">
                <a16:creationId xmlns:a16="http://schemas.microsoft.com/office/drawing/2014/main" id="{2B58340C-5EB7-ECDC-A848-9066D5D4A3FA}"/>
              </a:ext>
            </a:extLst>
          </p:cNvPr>
          <p:cNvSpPr>
            <a:spLocks noGrp="1"/>
          </p:cNvSpPr>
          <p:nvPr>
            <p:ph type="sldNum" sz="quarter" idx="12"/>
          </p:nvPr>
        </p:nvSpPr>
        <p:spPr>
          <a:xfrm>
            <a:off x="45167" y="6356350"/>
            <a:ext cx="458269" cy="365125"/>
          </a:xfrm>
        </p:spPr>
        <p:txBody>
          <a:bodyPr/>
          <a:lstStyle>
            <a:lvl1pPr>
              <a:defRPr b="0" cap="none" spc="0">
                <a:ln>
                  <a:noFill/>
                </a:ln>
                <a:solidFill>
                  <a:schemeClr val="tx1"/>
                </a:solidFill>
                <a:effectLst/>
              </a:defRPr>
            </a:lvl1pPr>
          </a:lstStyle>
          <a:p>
            <a:pPr>
              <a:defRPr/>
            </a:pPr>
            <a:fld id="{244D815C-8BF3-4ECF-A945-A2A7C2983AF9}" type="slidenum">
              <a:rPr lang="en-US" smtClean="0">
                <a:latin typeface="Avenir Next LT Pro"/>
              </a:rPr>
              <a:pPr>
                <a:defRPr/>
              </a:pPr>
              <a:t>‹#›</a:t>
            </a:fld>
            <a:endParaRPr lang="en-US">
              <a:latin typeface="Avenir Next LT Pro"/>
            </a:endParaRPr>
          </a:p>
        </p:txBody>
      </p:sp>
    </p:spTree>
    <p:extLst>
      <p:ext uri="{BB962C8B-B14F-4D97-AF65-F5344CB8AC3E}">
        <p14:creationId xmlns:p14="http://schemas.microsoft.com/office/powerpoint/2010/main" val="4271998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latin typeface="Public Sans" pitchFamily="2" charset="77"/>
              </a:defRPr>
            </a:lvl1pPr>
          </a:lstStyle>
          <a:p>
            <a:r>
              <a:rPr lang="en-US"/>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latin typeface="Public Sans" pitchFamily="2" charset="77"/>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86" r:id="rId10"/>
    <p:sldLayoutId id="2147483657" r:id="rId11"/>
    <p:sldLayoutId id="2147483658" r:id="rId12"/>
    <p:sldLayoutId id="2147483659" r:id="rId13"/>
    <p:sldLayoutId id="2147483685" r:id="rId14"/>
    <p:sldLayoutId id="2147483688" r:id="rId15"/>
    <p:sldLayoutId id="2147483689" r:id="rId16"/>
    <p:sldLayoutId id="2147483690" r:id="rId17"/>
    <p:sldLayoutId id="2147483691" r:id="rId18"/>
    <p:sldLayoutId id="2147483692" r:id="rId19"/>
  </p:sldLayoutIdLst>
  <p:hf hdr="0" dt="0"/>
  <p:txStyles>
    <p:titleStyle>
      <a:lvl1pPr algn="l" defTabSz="914400" rtl="0" eaLnBrk="1" latinLnBrk="0" hangingPunct="1">
        <a:lnSpc>
          <a:spcPct val="90000"/>
        </a:lnSpc>
        <a:spcBef>
          <a:spcPct val="0"/>
        </a:spcBef>
        <a:buNone/>
        <a:defRPr sz="4800" b="1" kern="1200" spc="-40" baseline="0">
          <a:solidFill>
            <a:schemeClr val="accent1"/>
          </a:solidFill>
          <a:latin typeface="Public Sans" pitchFamily="2" charset="77"/>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Public Sans" pitchFamily="2" charset="77"/>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Public Sans" pitchFamily="2" charset="77"/>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Public Sans" pitchFamily="2" charset="77"/>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Public Sans" pitchFamily="2" charset="77"/>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2.svg"/><Relationship Id="rId3" Type="http://schemas.openxmlformats.org/officeDocument/2006/relationships/image" Target="../media/image19.png"/><Relationship Id="rId21" Type="http://schemas.openxmlformats.org/officeDocument/2006/relationships/image" Target="../media/image37.png"/><Relationship Id="rId34" Type="http://schemas.openxmlformats.org/officeDocument/2006/relationships/image" Target="../media/image50.sv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2" Type="http://schemas.openxmlformats.org/officeDocument/2006/relationships/notesSlide" Target="../notesSlides/notesSlide10.xml"/><Relationship Id="rId16" Type="http://schemas.openxmlformats.org/officeDocument/2006/relationships/image" Target="../media/image32.svg"/><Relationship Id="rId20" Type="http://schemas.openxmlformats.org/officeDocument/2006/relationships/image" Target="../media/image36.svg"/><Relationship Id="rId29"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svg"/><Relationship Id="rId32" Type="http://schemas.openxmlformats.org/officeDocument/2006/relationships/image" Target="../media/image48.sv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svg"/><Relationship Id="rId36" Type="http://schemas.openxmlformats.org/officeDocument/2006/relationships/image" Target="../media/image52.svg"/><Relationship Id="rId10" Type="http://schemas.openxmlformats.org/officeDocument/2006/relationships/image" Target="../media/image26.sv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43.png"/><Relationship Id="rId30" Type="http://schemas.openxmlformats.org/officeDocument/2006/relationships/image" Target="../media/image46.svg"/><Relationship Id="rId35" Type="http://schemas.openxmlformats.org/officeDocument/2006/relationships/image" Target="../media/image51.png"/><Relationship Id="rId8" Type="http://schemas.openxmlformats.org/officeDocument/2006/relationships/image" Target="../media/image24.svg"/></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sv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svg"/></Relationships>
</file>

<file path=ppt/slides/_rels/slide18.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svg"/><Relationship Id="rId26" Type="http://schemas.openxmlformats.org/officeDocument/2006/relationships/image" Target="../media/image83.svg"/><Relationship Id="rId39" Type="http://schemas.openxmlformats.org/officeDocument/2006/relationships/image" Target="../media/image94.png"/><Relationship Id="rId21" Type="http://schemas.openxmlformats.org/officeDocument/2006/relationships/image" Target="../media/image78.png"/><Relationship Id="rId34" Type="http://schemas.openxmlformats.org/officeDocument/2006/relationships/image" Target="../media/image89.svg"/><Relationship Id="rId42" Type="http://schemas.openxmlformats.org/officeDocument/2006/relationships/image" Target="../media/image97.svg"/><Relationship Id="rId7" Type="http://schemas.openxmlformats.org/officeDocument/2006/relationships/image" Target="../media/image64.png"/><Relationship Id="rId2" Type="http://schemas.openxmlformats.org/officeDocument/2006/relationships/notesSlide" Target="../notesSlides/notesSlide11.xml"/><Relationship Id="rId16" Type="http://schemas.openxmlformats.org/officeDocument/2006/relationships/image" Target="../media/image73.svg"/><Relationship Id="rId20" Type="http://schemas.openxmlformats.org/officeDocument/2006/relationships/image" Target="../media/image77.svg"/><Relationship Id="rId29" Type="http://schemas.openxmlformats.org/officeDocument/2006/relationships/image" Target="../media/image86.png"/><Relationship Id="rId41" Type="http://schemas.openxmlformats.org/officeDocument/2006/relationships/image" Target="../media/image96.png"/><Relationship Id="rId1" Type="http://schemas.openxmlformats.org/officeDocument/2006/relationships/slideLayout" Target="../slideLayouts/slideLayout17.xml"/><Relationship Id="rId6" Type="http://schemas.openxmlformats.org/officeDocument/2006/relationships/image" Target="../media/image63.svg"/><Relationship Id="rId11" Type="http://schemas.openxmlformats.org/officeDocument/2006/relationships/image" Target="../media/image68.png"/><Relationship Id="rId24" Type="http://schemas.openxmlformats.org/officeDocument/2006/relationships/image" Target="../media/image81.svg"/><Relationship Id="rId32" Type="http://schemas.openxmlformats.org/officeDocument/2006/relationships/image" Target="../media/image46.svg"/><Relationship Id="rId37" Type="http://schemas.openxmlformats.org/officeDocument/2006/relationships/image" Target="../media/image92.png"/><Relationship Id="rId40" Type="http://schemas.openxmlformats.org/officeDocument/2006/relationships/image" Target="../media/image95.sv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svg"/><Relationship Id="rId36" Type="http://schemas.openxmlformats.org/officeDocument/2006/relationships/image" Target="../media/image91.svg"/><Relationship Id="rId10" Type="http://schemas.openxmlformats.org/officeDocument/2006/relationships/image" Target="../media/image67.svg"/><Relationship Id="rId19" Type="http://schemas.openxmlformats.org/officeDocument/2006/relationships/image" Target="../media/image76.png"/><Relationship Id="rId31" Type="http://schemas.openxmlformats.org/officeDocument/2006/relationships/image" Target="../media/image45.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 Id="rId22" Type="http://schemas.openxmlformats.org/officeDocument/2006/relationships/image" Target="../media/image79.svg"/><Relationship Id="rId27" Type="http://schemas.openxmlformats.org/officeDocument/2006/relationships/image" Target="../media/image84.png"/><Relationship Id="rId30" Type="http://schemas.openxmlformats.org/officeDocument/2006/relationships/image" Target="../media/image87.svg"/><Relationship Id="rId35" Type="http://schemas.openxmlformats.org/officeDocument/2006/relationships/image" Target="../media/image90.png"/><Relationship Id="rId8" Type="http://schemas.openxmlformats.org/officeDocument/2006/relationships/image" Target="../media/image65.svg"/><Relationship Id="rId3" Type="http://schemas.openxmlformats.org/officeDocument/2006/relationships/image" Target="../media/image60.png"/><Relationship Id="rId12" Type="http://schemas.openxmlformats.org/officeDocument/2006/relationships/image" Target="../media/image69.sv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88.png"/><Relationship Id="rId38" Type="http://schemas.openxmlformats.org/officeDocument/2006/relationships/image" Target="../media/image93.svg"/></Relationships>
</file>

<file path=ppt/slides/_rels/slide19.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svg"/><Relationship Id="rId26" Type="http://schemas.openxmlformats.org/officeDocument/2006/relationships/image" Target="../media/image83.svg"/><Relationship Id="rId39" Type="http://schemas.openxmlformats.org/officeDocument/2006/relationships/image" Target="../media/image100.png"/><Relationship Id="rId21" Type="http://schemas.openxmlformats.org/officeDocument/2006/relationships/image" Target="../media/image78.png"/><Relationship Id="rId34" Type="http://schemas.openxmlformats.org/officeDocument/2006/relationships/image" Target="../media/image89.svg"/><Relationship Id="rId42" Type="http://schemas.openxmlformats.org/officeDocument/2006/relationships/image" Target="../media/image103.svg"/><Relationship Id="rId7" Type="http://schemas.openxmlformats.org/officeDocument/2006/relationships/image" Target="../media/image64.png"/><Relationship Id="rId2" Type="http://schemas.openxmlformats.org/officeDocument/2006/relationships/notesSlide" Target="../notesSlides/notesSlide12.xml"/><Relationship Id="rId16" Type="http://schemas.openxmlformats.org/officeDocument/2006/relationships/image" Target="../media/image73.svg"/><Relationship Id="rId20" Type="http://schemas.openxmlformats.org/officeDocument/2006/relationships/image" Target="../media/image77.svg"/><Relationship Id="rId29" Type="http://schemas.openxmlformats.org/officeDocument/2006/relationships/image" Target="../media/image86.png"/><Relationship Id="rId41" Type="http://schemas.openxmlformats.org/officeDocument/2006/relationships/image" Target="../media/image102.png"/><Relationship Id="rId1" Type="http://schemas.openxmlformats.org/officeDocument/2006/relationships/slideLayout" Target="../slideLayouts/slideLayout17.xml"/><Relationship Id="rId6" Type="http://schemas.openxmlformats.org/officeDocument/2006/relationships/image" Target="../media/image63.svg"/><Relationship Id="rId11" Type="http://schemas.openxmlformats.org/officeDocument/2006/relationships/image" Target="../media/image68.png"/><Relationship Id="rId24" Type="http://schemas.openxmlformats.org/officeDocument/2006/relationships/image" Target="../media/image81.svg"/><Relationship Id="rId32" Type="http://schemas.openxmlformats.org/officeDocument/2006/relationships/image" Target="../media/image46.svg"/><Relationship Id="rId37" Type="http://schemas.openxmlformats.org/officeDocument/2006/relationships/image" Target="../media/image98.png"/><Relationship Id="rId40" Type="http://schemas.openxmlformats.org/officeDocument/2006/relationships/image" Target="../media/image101.sv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svg"/><Relationship Id="rId36" Type="http://schemas.openxmlformats.org/officeDocument/2006/relationships/image" Target="../media/image91.svg"/><Relationship Id="rId10" Type="http://schemas.openxmlformats.org/officeDocument/2006/relationships/image" Target="../media/image67.svg"/><Relationship Id="rId19" Type="http://schemas.openxmlformats.org/officeDocument/2006/relationships/image" Target="../media/image76.png"/><Relationship Id="rId31" Type="http://schemas.openxmlformats.org/officeDocument/2006/relationships/image" Target="../media/image45.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 Id="rId22" Type="http://schemas.openxmlformats.org/officeDocument/2006/relationships/image" Target="../media/image79.svg"/><Relationship Id="rId27" Type="http://schemas.openxmlformats.org/officeDocument/2006/relationships/image" Target="../media/image84.png"/><Relationship Id="rId30" Type="http://schemas.openxmlformats.org/officeDocument/2006/relationships/image" Target="../media/image87.svg"/><Relationship Id="rId35" Type="http://schemas.openxmlformats.org/officeDocument/2006/relationships/image" Target="../media/image90.png"/><Relationship Id="rId8" Type="http://schemas.openxmlformats.org/officeDocument/2006/relationships/image" Target="../media/image65.svg"/><Relationship Id="rId3" Type="http://schemas.openxmlformats.org/officeDocument/2006/relationships/image" Target="../media/image60.png"/><Relationship Id="rId12" Type="http://schemas.openxmlformats.org/officeDocument/2006/relationships/image" Target="../media/image69.sv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88.png"/><Relationship Id="rId38" Type="http://schemas.openxmlformats.org/officeDocument/2006/relationships/image" Target="../media/image99.svg"/></Relationships>
</file>

<file path=ppt/slides/_rels/slide21.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svg"/><Relationship Id="rId3" Type="http://schemas.openxmlformats.org/officeDocument/2006/relationships/image" Target="../media/image105.svg"/><Relationship Id="rId7" Type="http://schemas.openxmlformats.org/officeDocument/2006/relationships/image" Target="../media/image109.svg"/><Relationship Id="rId12"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19.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sv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s>
</file>

<file path=ppt/slides/_rels/slide24.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svg"/><Relationship Id="rId2" Type="http://schemas.openxmlformats.org/officeDocument/2006/relationships/image" Target="../media/image116.png"/><Relationship Id="rId1" Type="http://schemas.openxmlformats.org/officeDocument/2006/relationships/slideLayout" Target="../slideLayouts/slideLayout19.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123.png"/></Relationships>
</file>

<file path=ppt/slides/_rels/slide25.xml.rels><?xml version="1.0" encoding="UTF-8" standalone="yes"?>
<Relationships xmlns="http://schemas.openxmlformats.org/package/2006/relationships"><Relationship Id="rId13" Type="http://schemas.openxmlformats.org/officeDocument/2006/relationships/image" Target="../media/image30.sv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svg"/><Relationship Id="rId21" Type="http://schemas.openxmlformats.org/officeDocument/2006/relationships/image" Target="../media/image38.svg"/><Relationship Id="rId34" Type="http://schemas.openxmlformats.org/officeDocument/2006/relationships/image" Target="../media/image127.pn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2.svg"/><Relationship Id="rId33" Type="http://schemas.openxmlformats.org/officeDocument/2006/relationships/image" Target="../media/image50.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svg"/><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28.svg"/><Relationship Id="rId24" Type="http://schemas.openxmlformats.org/officeDocument/2006/relationships/image" Target="../media/image41.png"/><Relationship Id="rId32" Type="http://schemas.openxmlformats.org/officeDocument/2006/relationships/image" Target="../media/image49.png"/><Relationship Id="rId5" Type="http://schemas.openxmlformats.org/officeDocument/2006/relationships/image" Target="../media/image22.svg"/><Relationship Id="rId15" Type="http://schemas.openxmlformats.org/officeDocument/2006/relationships/image" Target="../media/image32.svg"/><Relationship Id="rId23" Type="http://schemas.openxmlformats.org/officeDocument/2006/relationships/image" Target="../media/image40.sv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svg"/><Relationship Id="rId31" Type="http://schemas.openxmlformats.org/officeDocument/2006/relationships/image" Target="../media/image48.sv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svg"/><Relationship Id="rId30" Type="http://schemas.openxmlformats.org/officeDocument/2006/relationships/image" Target="../media/image47.png"/><Relationship Id="rId35" Type="http://schemas.openxmlformats.org/officeDocument/2006/relationships/image" Target="../media/image128.svg"/><Relationship Id="rId8"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3" Type="http://schemas.openxmlformats.org/officeDocument/2006/relationships/image" Target="../media/image30.sv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svg"/><Relationship Id="rId21" Type="http://schemas.openxmlformats.org/officeDocument/2006/relationships/image" Target="../media/image38.svg"/><Relationship Id="rId34" Type="http://schemas.openxmlformats.org/officeDocument/2006/relationships/image" Target="../media/image133.pn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2.svg"/><Relationship Id="rId33" Type="http://schemas.openxmlformats.org/officeDocument/2006/relationships/image" Target="../media/image50.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svg"/><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28.svg"/><Relationship Id="rId24" Type="http://schemas.openxmlformats.org/officeDocument/2006/relationships/image" Target="../media/image41.png"/><Relationship Id="rId32" Type="http://schemas.openxmlformats.org/officeDocument/2006/relationships/image" Target="../media/image49.png"/><Relationship Id="rId5" Type="http://schemas.openxmlformats.org/officeDocument/2006/relationships/image" Target="../media/image22.svg"/><Relationship Id="rId15" Type="http://schemas.openxmlformats.org/officeDocument/2006/relationships/image" Target="../media/image32.svg"/><Relationship Id="rId23" Type="http://schemas.openxmlformats.org/officeDocument/2006/relationships/image" Target="../media/image40.sv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svg"/><Relationship Id="rId31" Type="http://schemas.openxmlformats.org/officeDocument/2006/relationships/image" Target="../media/image48.sv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svg"/><Relationship Id="rId30" Type="http://schemas.openxmlformats.org/officeDocument/2006/relationships/image" Target="../media/image47.png"/><Relationship Id="rId35" Type="http://schemas.openxmlformats.org/officeDocument/2006/relationships/image" Target="../media/image134.svg"/><Relationship Id="rId8"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1.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44.png"/><Relationship Id="rId4" Type="http://schemas.openxmlformats.org/officeDocument/2006/relationships/image" Target="../media/image143.png"/></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sv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46.jpeg"/><Relationship Id="rId4" Type="http://schemas.openxmlformats.org/officeDocument/2006/relationships/image" Target="../media/image145.jpeg"/></Relationships>
</file>

<file path=ppt/slides/_rels/slide35.xml.rels><?xml version="1.0" encoding="UTF-8" standalone="yes"?>
<Relationships xmlns="http://schemas.openxmlformats.org/package/2006/relationships"><Relationship Id="rId3" Type="http://schemas.openxmlformats.org/officeDocument/2006/relationships/hyperlink" Target="mailto:Jennifer.moore@ecu.edu.au" TargetMode="External"/><Relationship Id="rId2" Type="http://schemas.openxmlformats.org/officeDocument/2006/relationships/hyperlink" Target="mailto:Research-Preaward@ecu.edu.au" TargetMode="External"/><Relationship Id="rId1" Type="http://schemas.openxmlformats.org/officeDocument/2006/relationships/slideLayout" Target="../slideLayouts/slideLayout14.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hyperlink" Target="https://intranet.ecu.edu.au/research/for-research-staff/research-journey/research-funding/nhmrc/nhmrc-investigator-gran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nhmrc.gov.au/funding/data-research/outcomes"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intranet.ecu.edu.au/research/for-research-staff/research-journey/research-funding/nhmrc/nhmrc-investigator-grant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trybooking.com/CRHFR"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intranet.ecu.edu.au/research/for-research-staff/research-journey/research-funding/srf-support"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5" y="2493050"/>
            <a:ext cx="6815446" cy="1303176"/>
          </a:xfrm>
        </p:spPr>
        <p:txBody>
          <a:bodyPr>
            <a:normAutofit fontScale="90000"/>
          </a:bodyPr>
          <a:lstStyle/>
          <a:p>
            <a:r>
              <a:rPr lang="en-US"/>
              <a:t>NHMRC Investigator Grant</a:t>
            </a:r>
            <a:br>
              <a:rPr lang="en-US"/>
            </a:br>
            <a:r>
              <a:rPr lang="en-US"/>
              <a:t>Information Session</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3885114"/>
            <a:ext cx="6437555" cy="1303176"/>
          </a:xfrm>
        </p:spPr>
        <p:txBody>
          <a:bodyPr/>
          <a:lstStyle/>
          <a:p>
            <a:r>
              <a:rPr lang="en-US"/>
              <a:t>26 June 2024</a:t>
            </a:r>
          </a:p>
        </p:txBody>
      </p:sp>
      <p:sp>
        <p:nvSpPr>
          <p:cNvPr id="2" name="Text Placeholder 1">
            <a:extLst>
              <a:ext uri="{FF2B5EF4-FFF2-40B4-BE49-F238E27FC236}">
                <a16:creationId xmlns:a16="http://schemas.microsoft.com/office/drawing/2014/main" id="{BB084C37-CC69-BB36-1CC0-509DE9962654}"/>
              </a:ext>
            </a:extLst>
          </p:cNvPr>
          <p:cNvSpPr>
            <a:spLocks noGrp="1"/>
          </p:cNvSpPr>
          <p:nvPr>
            <p:ph type="body" sz="quarter" idx="10"/>
          </p:nvPr>
        </p:nvSpPr>
        <p:spPr/>
        <p:txBody>
          <a:bodyPr/>
          <a:lstStyle/>
          <a:p>
            <a:r>
              <a:rPr lang="en-US"/>
              <a:t>Research Services</a:t>
            </a:r>
          </a:p>
        </p:txBody>
      </p:sp>
      <p:pic>
        <p:nvPicPr>
          <p:cNvPr id="6" name="Picture Placeholder 5" descr="A building with a curved wall&#10;&#10;Description automatically generated">
            <a:extLst>
              <a:ext uri="{FF2B5EF4-FFF2-40B4-BE49-F238E27FC236}">
                <a16:creationId xmlns:a16="http://schemas.microsoft.com/office/drawing/2014/main" id="{59D7033E-4818-2CAB-BD69-D12B9EC7236A}"/>
              </a:ext>
            </a:extLst>
          </p:cNvPr>
          <p:cNvPicPr>
            <a:picLocks noGrp="1" noChangeAspect="1"/>
          </p:cNvPicPr>
          <p:nvPr>
            <p:ph type="pic" sz="quarter" idx="13"/>
          </p:nvPr>
        </p:nvPicPr>
        <p:blipFill>
          <a:blip r:embed="rId2"/>
          <a:srcRect l="5347" r="5347"/>
          <a:stretch>
            <a:fillRect/>
          </a:stretch>
        </p:blipFill>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p:txBody>
          <a:bodyPr/>
          <a:lstStyle/>
          <a:p>
            <a:r>
              <a:rPr lang="en-US"/>
              <a:t>Articulating your Research Impact</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p:txBody>
          <a:bodyPr/>
          <a:lstStyle/>
          <a:p>
            <a:pPr lvl="0"/>
            <a:fld id="{2722F022-211C-4882-844C-086FEA6806AA}" type="slidenum">
              <a:rPr lang="en-US" noProof="0" smtClean="0"/>
              <a:pPr lvl="0"/>
              <a:t>10</a:t>
            </a:fld>
            <a:endParaRPr lang="en-US" noProof="0"/>
          </a:p>
        </p:txBody>
      </p:sp>
      <p:sp>
        <p:nvSpPr>
          <p:cNvPr id="5" name="Footer Placeholder 4">
            <a:extLst>
              <a:ext uri="{FF2B5EF4-FFF2-40B4-BE49-F238E27FC236}">
                <a16:creationId xmlns:a16="http://schemas.microsoft.com/office/drawing/2014/main" id="{512A7D63-12F9-E712-53FC-4CFB70709535}"/>
              </a:ext>
            </a:extLst>
          </p:cNvPr>
          <p:cNvSpPr>
            <a:spLocks noGrp="1"/>
          </p:cNvSpPr>
          <p:nvPr>
            <p:ph type="ftr" sz="quarter" idx="11"/>
          </p:nvPr>
        </p:nvSpPr>
        <p:spPr>
          <a:xfrm>
            <a:off x="534261" y="6356350"/>
            <a:ext cx="3023643" cy="365125"/>
          </a:xfrm>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a:t>Presentation Title</a:t>
            </a:r>
          </a:p>
        </p:txBody>
      </p:sp>
      <p:pic>
        <p:nvPicPr>
          <p:cNvPr id="6" name="Graphic 5">
            <a:extLst>
              <a:ext uri="{FF2B5EF4-FFF2-40B4-BE49-F238E27FC236}">
                <a16:creationId xmlns:a16="http://schemas.microsoft.com/office/drawing/2014/main" id="{D3655899-E70E-D852-D906-2D8CD10EF14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70097" y="168427"/>
            <a:ext cx="850139" cy="626418"/>
          </a:xfrm>
          <a:prstGeom prst="rect">
            <a:avLst/>
          </a:prstGeom>
        </p:spPr>
      </p:pic>
      <p:pic>
        <p:nvPicPr>
          <p:cNvPr id="28" name="Picture Placeholder 27" descr="A group of people sitting at a table&#10;&#10;Description automatically generated">
            <a:extLst>
              <a:ext uri="{FF2B5EF4-FFF2-40B4-BE49-F238E27FC236}">
                <a16:creationId xmlns:a16="http://schemas.microsoft.com/office/drawing/2014/main" id="{4AA79FF0-AB5E-B6FB-0AB6-26C7269A9D52}"/>
              </a:ext>
            </a:extLst>
          </p:cNvPr>
          <p:cNvPicPr>
            <a:picLocks noGrp="1" noChangeAspect="1"/>
          </p:cNvPicPr>
          <p:nvPr>
            <p:ph type="pic" sz="quarter" idx="14"/>
          </p:nvPr>
        </p:nvPicPr>
        <p:blipFill rotWithShape="1">
          <a:blip r:embed="rId5"/>
          <a:srcRect t="13796" b="39378"/>
          <a:stretch/>
        </p:blipFill>
        <p:spPr>
          <a:xfrm>
            <a:off x="0" y="4646428"/>
            <a:ext cx="7086598" cy="2211572"/>
          </a:xfrm>
        </p:spPr>
      </p:pic>
      <p:pic>
        <p:nvPicPr>
          <p:cNvPr id="36" name="Picture Placeholder 35" descr="A large building with a green lawn&#10;&#10;Description automatically generated">
            <a:extLst>
              <a:ext uri="{FF2B5EF4-FFF2-40B4-BE49-F238E27FC236}">
                <a16:creationId xmlns:a16="http://schemas.microsoft.com/office/drawing/2014/main" id="{6A9DE47D-DC3D-FC68-D952-3E42ABC99510}"/>
              </a:ext>
            </a:extLst>
          </p:cNvPr>
          <p:cNvPicPr>
            <a:picLocks noGrp="1" noChangeAspect="1"/>
          </p:cNvPicPr>
          <p:nvPr>
            <p:ph type="pic" sz="quarter" idx="15"/>
          </p:nvPr>
        </p:nvPicPr>
        <p:blipFill>
          <a:blip r:embed="rId6"/>
          <a:srcRect t="17079" b="17079"/>
          <a:stretch>
            <a:fillRect/>
          </a:stretch>
        </p:blipFill>
        <p:spPr/>
      </p:pic>
      <p:pic>
        <p:nvPicPr>
          <p:cNvPr id="40" name="Picture Placeholder 39" descr="A person pouring a drink into a blender&#10;&#10;Description automatically generated">
            <a:extLst>
              <a:ext uri="{FF2B5EF4-FFF2-40B4-BE49-F238E27FC236}">
                <a16:creationId xmlns:a16="http://schemas.microsoft.com/office/drawing/2014/main" id="{A64B208F-BBA0-E992-3F9A-5EE02401D6AD}"/>
              </a:ext>
            </a:extLst>
          </p:cNvPr>
          <p:cNvPicPr>
            <a:picLocks noGrp="1" noChangeAspect="1"/>
          </p:cNvPicPr>
          <p:nvPr>
            <p:ph type="pic" sz="quarter" idx="13"/>
          </p:nvPr>
        </p:nvPicPr>
        <p:blipFill rotWithShape="1">
          <a:blip r:embed="rId7"/>
          <a:srcRect l="10114" t="-322" r="20790" b="6374"/>
          <a:stretch/>
        </p:blipFill>
        <p:spPr>
          <a:xfrm>
            <a:off x="7188000" y="0"/>
            <a:ext cx="5004000" cy="4533900"/>
          </a:xfrm>
        </p:spPr>
      </p:pic>
    </p:spTree>
    <p:extLst>
      <p:ext uri="{BB962C8B-B14F-4D97-AF65-F5344CB8AC3E}">
        <p14:creationId xmlns:p14="http://schemas.microsoft.com/office/powerpoint/2010/main" val="784160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30BFC-A61A-A0A5-D199-9EB3BCB45951}"/>
              </a:ext>
            </a:extLst>
          </p:cNvPr>
          <p:cNvSpPr>
            <a:spLocks noGrp="1"/>
          </p:cNvSpPr>
          <p:nvPr>
            <p:ph type="title"/>
          </p:nvPr>
        </p:nvSpPr>
        <p:spPr/>
        <p:txBody>
          <a:bodyPr/>
          <a:lstStyle/>
          <a:p>
            <a:r>
              <a:rPr lang="en-US"/>
              <a:t>Research IMPACT</a:t>
            </a:r>
            <a:endParaRPr lang="en-AU"/>
          </a:p>
        </p:txBody>
      </p:sp>
      <p:sp>
        <p:nvSpPr>
          <p:cNvPr id="2" name="Text Placeholder 1">
            <a:extLst>
              <a:ext uri="{FF2B5EF4-FFF2-40B4-BE49-F238E27FC236}">
                <a16:creationId xmlns:a16="http://schemas.microsoft.com/office/drawing/2014/main" id="{2A209E50-394F-AE43-BC78-230D878CB33F}"/>
              </a:ext>
            </a:extLst>
          </p:cNvPr>
          <p:cNvSpPr>
            <a:spLocks noGrp="1"/>
          </p:cNvSpPr>
          <p:nvPr>
            <p:ph type="body" sz="quarter" idx="13"/>
          </p:nvPr>
        </p:nvSpPr>
        <p:spPr/>
        <p:txBody>
          <a:bodyPr>
            <a:normAutofit fontScale="25000" lnSpcReduction="20000"/>
          </a:bodyPr>
          <a:lstStyle/>
          <a:p>
            <a:pPr marL="0" indent="0">
              <a:buNone/>
            </a:pPr>
            <a:r>
              <a:rPr lang="en-US" sz="9866" b="1"/>
              <a:t>Research</a:t>
            </a:r>
            <a:r>
              <a:rPr lang="en-US" sz="9600" b="1"/>
              <a:t> </a:t>
            </a:r>
            <a:r>
              <a:rPr lang="en-US" sz="13733" b="1"/>
              <a:t>Impact</a:t>
            </a:r>
            <a:r>
              <a:rPr lang="en-US" sz="3200" b="1"/>
              <a:t> </a:t>
            </a:r>
          </a:p>
          <a:p>
            <a:pPr marL="0" indent="0">
              <a:buNone/>
            </a:pPr>
            <a:r>
              <a:rPr lang="en-US" sz="3333" b="1"/>
              <a:t>NHMRC Investigator Grants</a:t>
            </a:r>
          </a:p>
        </p:txBody>
      </p:sp>
      <p:sp>
        <p:nvSpPr>
          <p:cNvPr id="4" name="Subtitle 3">
            <a:extLst>
              <a:ext uri="{FF2B5EF4-FFF2-40B4-BE49-F238E27FC236}">
                <a16:creationId xmlns:a16="http://schemas.microsoft.com/office/drawing/2014/main" id="{0FD3C6EC-409D-A1E0-C6C5-7BD06BA23721}"/>
              </a:ext>
            </a:extLst>
          </p:cNvPr>
          <p:cNvSpPr>
            <a:spLocks noGrp="1"/>
          </p:cNvSpPr>
          <p:nvPr>
            <p:ph type="subTitle" idx="1"/>
          </p:nvPr>
        </p:nvSpPr>
        <p:spPr/>
        <p:txBody>
          <a:bodyPr/>
          <a:lstStyle/>
          <a:p>
            <a:r>
              <a:rPr lang="en-US"/>
              <a:t>NHMRC Investigator Grants</a:t>
            </a:r>
            <a:endParaRPr lang="en-AU"/>
          </a:p>
        </p:txBody>
      </p:sp>
    </p:spTree>
    <p:extLst>
      <p:ext uri="{BB962C8B-B14F-4D97-AF65-F5344CB8AC3E}">
        <p14:creationId xmlns:p14="http://schemas.microsoft.com/office/powerpoint/2010/main" val="262966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E2C2A357-4229-E163-E8BD-3ACC327A1FD1}"/>
              </a:ext>
            </a:extLst>
          </p:cNvPr>
          <p:cNvSpPr/>
          <p:nvPr/>
        </p:nvSpPr>
        <p:spPr>
          <a:xfrm>
            <a:off x="1005351" y="3820365"/>
            <a:ext cx="3602623" cy="2092880"/>
          </a:xfrm>
          <a:prstGeom prst="flowChartAlternateProces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4" name="Title 1">
            <a:extLst>
              <a:ext uri="{FF2B5EF4-FFF2-40B4-BE49-F238E27FC236}">
                <a16:creationId xmlns:a16="http://schemas.microsoft.com/office/drawing/2014/main" id="{199E11A6-BBEF-CBA6-1930-818B0EB9FB38}"/>
              </a:ext>
            </a:extLst>
          </p:cNvPr>
          <p:cNvSpPr txBox="1">
            <a:spLocks/>
          </p:cNvSpPr>
          <p:nvPr/>
        </p:nvSpPr>
        <p:spPr>
          <a:xfrm>
            <a:off x="1005349" y="216884"/>
            <a:ext cx="11819585" cy="876597"/>
          </a:xfrm>
          <a:prstGeom prst="rect">
            <a:avLst/>
          </a:prstGeom>
        </p:spPr>
        <p:txBody>
          <a:bodyPr>
            <a:normAutofit/>
          </a:bodyPr>
          <a:lstStyle>
            <a:lvl1pPr algn="l" defTabSz="685800" rtl="0" eaLnBrk="1" latinLnBrk="0" hangingPunct="1">
              <a:lnSpc>
                <a:spcPct val="90000"/>
              </a:lnSpc>
              <a:spcBef>
                <a:spcPct val="0"/>
              </a:spcBef>
              <a:buNone/>
              <a:defRPr sz="2400" kern="1200">
                <a:solidFill>
                  <a:schemeClr val="tx1"/>
                </a:solidFill>
                <a:latin typeface="Arial" charset="0"/>
                <a:ea typeface="Arial" charset="0"/>
                <a:cs typeface="Arial" charset="0"/>
              </a:defRPr>
            </a:lvl1pPr>
          </a:lstStyle>
          <a:p>
            <a:r>
              <a:rPr lang="en-US" sz="3733">
                <a:solidFill>
                  <a:schemeClr val="accent1"/>
                </a:solidFill>
              </a:rPr>
              <a:t>What we’ll cover</a:t>
            </a:r>
          </a:p>
        </p:txBody>
      </p:sp>
      <p:sp>
        <p:nvSpPr>
          <p:cNvPr id="17" name="Flowchart: Alternate Process 16">
            <a:extLst>
              <a:ext uri="{FF2B5EF4-FFF2-40B4-BE49-F238E27FC236}">
                <a16:creationId xmlns:a16="http://schemas.microsoft.com/office/drawing/2014/main" id="{2F7DDC3D-2284-978E-911F-5452408EC731}"/>
              </a:ext>
            </a:extLst>
          </p:cNvPr>
          <p:cNvSpPr/>
          <p:nvPr/>
        </p:nvSpPr>
        <p:spPr>
          <a:xfrm>
            <a:off x="1005353" y="1432093"/>
            <a:ext cx="3602623" cy="2092880"/>
          </a:xfrm>
          <a:prstGeom prst="flowChartAlternateProces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9" name="TextBox 18">
            <a:extLst>
              <a:ext uri="{FF2B5EF4-FFF2-40B4-BE49-F238E27FC236}">
                <a16:creationId xmlns:a16="http://schemas.microsoft.com/office/drawing/2014/main" id="{763F6463-DFA0-DDFB-C4B8-C25D65BC9C38}"/>
              </a:ext>
            </a:extLst>
          </p:cNvPr>
          <p:cNvSpPr txBox="1"/>
          <p:nvPr/>
        </p:nvSpPr>
        <p:spPr>
          <a:xfrm>
            <a:off x="1005349" y="1452495"/>
            <a:ext cx="3602623" cy="2062103"/>
          </a:xfrm>
          <a:prstGeom prst="rect">
            <a:avLst/>
          </a:prstGeom>
          <a:noFill/>
        </p:spPr>
        <p:txBody>
          <a:bodyPr wrap="square" rtlCol="0">
            <a:spAutoFit/>
          </a:bodyPr>
          <a:lstStyle/>
          <a:p>
            <a:pPr algn="ctr"/>
            <a:r>
              <a:rPr lang="en-US" sz="3200">
                <a:solidFill>
                  <a:schemeClr val="bg1"/>
                </a:solidFill>
              </a:rPr>
              <a:t>NHMRC-specific impact terms, concepts and examples</a:t>
            </a:r>
            <a:endParaRPr lang="en-AU" sz="3200">
              <a:solidFill>
                <a:schemeClr val="bg1"/>
              </a:solidFill>
            </a:endParaRPr>
          </a:p>
        </p:txBody>
      </p:sp>
      <p:sp>
        <p:nvSpPr>
          <p:cNvPr id="20" name="TextBox 19">
            <a:extLst>
              <a:ext uri="{FF2B5EF4-FFF2-40B4-BE49-F238E27FC236}">
                <a16:creationId xmlns:a16="http://schemas.microsoft.com/office/drawing/2014/main" id="{2EE8266F-BD10-6A2D-5E94-1E64F0F38915}"/>
              </a:ext>
            </a:extLst>
          </p:cNvPr>
          <p:cNvSpPr txBox="1"/>
          <p:nvPr/>
        </p:nvSpPr>
        <p:spPr>
          <a:xfrm>
            <a:off x="802343" y="4066586"/>
            <a:ext cx="4008631" cy="1569660"/>
          </a:xfrm>
          <a:prstGeom prst="rect">
            <a:avLst/>
          </a:prstGeom>
          <a:noFill/>
        </p:spPr>
        <p:txBody>
          <a:bodyPr wrap="square" rtlCol="0">
            <a:spAutoFit/>
          </a:bodyPr>
          <a:lstStyle/>
          <a:p>
            <a:pPr algn="ctr"/>
            <a:r>
              <a:rPr lang="en-US" sz="3200">
                <a:solidFill>
                  <a:schemeClr val="bg1"/>
                </a:solidFill>
              </a:rPr>
              <a:t>Principles for communicating research impact</a:t>
            </a:r>
            <a:endParaRPr lang="en-AU" sz="3200">
              <a:solidFill>
                <a:schemeClr val="bg1"/>
              </a:solidFill>
            </a:endParaRPr>
          </a:p>
        </p:txBody>
      </p:sp>
      <p:sp>
        <p:nvSpPr>
          <p:cNvPr id="2" name="TextBox 1">
            <a:extLst>
              <a:ext uri="{FF2B5EF4-FFF2-40B4-BE49-F238E27FC236}">
                <a16:creationId xmlns:a16="http://schemas.microsoft.com/office/drawing/2014/main" id="{2B653226-B901-9EA6-9F40-8B4634A2458A}"/>
              </a:ext>
            </a:extLst>
          </p:cNvPr>
          <p:cNvSpPr txBox="1"/>
          <p:nvPr/>
        </p:nvSpPr>
        <p:spPr>
          <a:xfrm>
            <a:off x="192743" y="2150121"/>
            <a:ext cx="1219199" cy="666786"/>
          </a:xfrm>
          <a:prstGeom prst="rect">
            <a:avLst/>
          </a:prstGeom>
          <a:noFill/>
        </p:spPr>
        <p:txBody>
          <a:bodyPr wrap="square" rtlCol="0">
            <a:spAutoFit/>
          </a:bodyPr>
          <a:lstStyle/>
          <a:p>
            <a:r>
              <a:rPr lang="en-US" sz="3733">
                <a:solidFill>
                  <a:schemeClr val="accent1"/>
                </a:solidFill>
              </a:rPr>
              <a:t>1. </a:t>
            </a:r>
            <a:endParaRPr lang="en-AU" sz="3733">
              <a:solidFill>
                <a:schemeClr val="accent1"/>
              </a:solidFill>
            </a:endParaRPr>
          </a:p>
        </p:txBody>
      </p:sp>
      <p:sp>
        <p:nvSpPr>
          <p:cNvPr id="3" name="TextBox 2">
            <a:extLst>
              <a:ext uri="{FF2B5EF4-FFF2-40B4-BE49-F238E27FC236}">
                <a16:creationId xmlns:a16="http://schemas.microsoft.com/office/drawing/2014/main" id="{E69CD51A-4597-0B1E-9FC6-8EB7200BDD13}"/>
              </a:ext>
            </a:extLst>
          </p:cNvPr>
          <p:cNvSpPr txBox="1"/>
          <p:nvPr/>
        </p:nvSpPr>
        <p:spPr>
          <a:xfrm>
            <a:off x="192743" y="4550018"/>
            <a:ext cx="731520" cy="666786"/>
          </a:xfrm>
          <a:prstGeom prst="rect">
            <a:avLst/>
          </a:prstGeom>
          <a:noFill/>
        </p:spPr>
        <p:txBody>
          <a:bodyPr wrap="square" rtlCol="0">
            <a:spAutoFit/>
          </a:bodyPr>
          <a:lstStyle/>
          <a:p>
            <a:r>
              <a:rPr lang="en-US" sz="3733">
                <a:solidFill>
                  <a:schemeClr val="accent1"/>
                </a:solidFill>
              </a:rPr>
              <a:t>2. </a:t>
            </a:r>
            <a:endParaRPr lang="en-AU" sz="3733">
              <a:solidFill>
                <a:schemeClr val="accent1"/>
              </a:solidFill>
            </a:endParaRPr>
          </a:p>
        </p:txBody>
      </p:sp>
      <p:pic>
        <p:nvPicPr>
          <p:cNvPr id="5" name="Picture 4" descr="Silhouette of four hikers reaching mountain top at sunset">
            <a:extLst>
              <a:ext uri="{FF2B5EF4-FFF2-40B4-BE49-F238E27FC236}">
                <a16:creationId xmlns:a16="http://schemas.microsoft.com/office/drawing/2014/main" id="{401D9D23-E9A8-4142-22DA-37542E49A683}"/>
              </a:ext>
            </a:extLst>
          </p:cNvPr>
          <p:cNvPicPr>
            <a:picLocks noChangeAspect="1"/>
          </p:cNvPicPr>
          <p:nvPr/>
        </p:nvPicPr>
        <p:blipFill rotWithShape="1">
          <a:blip r:embed="rId2" cstate="print">
            <a:alphaModFix amt="32000"/>
            <a:extLst>
              <a:ext uri="{28A0092B-C50C-407E-A947-70E740481C1C}">
                <a14:useLocalDpi xmlns:a14="http://schemas.microsoft.com/office/drawing/2010/main" val="0"/>
              </a:ext>
            </a:extLst>
          </a:blip>
          <a:srcRect l="24444" t="22500" b="13750"/>
          <a:stretch/>
        </p:blipFill>
        <p:spPr>
          <a:xfrm>
            <a:off x="0" y="0"/>
            <a:ext cx="12192000" cy="6858000"/>
          </a:xfrm>
          <a:prstGeom prst="rect">
            <a:avLst/>
          </a:prstGeom>
        </p:spPr>
      </p:pic>
    </p:spTree>
    <p:extLst>
      <p:ext uri="{BB962C8B-B14F-4D97-AF65-F5344CB8AC3E}">
        <p14:creationId xmlns:p14="http://schemas.microsoft.com/office/powerpoint/2010/main" val="3709760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564B492A-0E56-1697-643C-9E350B2F1355}"/>
              </a:ext>
            </a:extLst>
          </p:cNvPr>
          <p:cNvSpPr/>
          <p:nvPr/>
        </p:nvSpPr>
        <p:spPr>
          <a:xfrm>
            <a:off x="3952139" y="2138909"/>
            <a:ext cx="3602623" cy="2092880"/>
          </a:xfrm>
          <a:prstGeom prst="flowChartAlternateProces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3" name="TextBox 2">
            <a:extLst>
              <a:ext uri="{FF2B5EF4-FFF2-40B4-BE49-F238E27FC236}">
                <a16:creationId xmlns:a16="http://schemas.microsoft.com/office/drawing/2014/main" id="{55D91865-141F-2875-4185-FDA9D9A727A7}"/>
              </a:ext>
            </a:extLst>
          </p:cNvPr>
          <p:cNvSpPr txBox="1"/>
          <p:nvPr/>
        </p:nvSpPr>
        <p:spPr>
          <a:xfrm>
            <a:off x="3952138" y="2138910"/>
            <a:ext cx="3602623" cy="2062103"/>
          </a:xfrm>
          <a:prstGeom prst="rect">
            <a:avLst/>
          </a:prstGeom>
          <a:noFill/>
        </p:spPr>
        <p:txBody>
          <a:bodyPr wrap="square" rtlCol="0">
            <a:spAutoFit/>
          </a:bodyPr>
          <a:lstStyle/>
          <a:p>
            <a:pPr algn="ctr"/>
            <a:r>
              <a:rPr lang="en-US" sz="3200">
                <a:solidFill>
                  <a:schemeClr val="bg1"/>
                </a:solidFill>
              </a:rPr>
              <a:t>NHMRC-specific impact terms, concepts and examples</a:t>
            </a:r>
            <a:endParaRPr lang="en-AU" sz="3200">
              <a:solidFill>
                <a:schemeClr val="bg1"/>
              </a:solidFill>
            </a:endParaRPr>
          </a:p>
        </p:txBody>
      </p:sp>
    </p:spTree>
    <p:extLst>
      <p:ext uri="{BB962C8B-B14F-4D97-AF65-F5344CB8AC3E}">
        <p14:creationId xmlns:p14="http://schemas.microsoft.com/office/powerpoint/2010/main" val="1629213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2A09B3-A1D0-49F1-914A-F174554C032A}"/>
              </a:ext>
            </a:extLst>
          </p:cNvPr>
          <p:cNvSpPr txBox="1">
            <a:spLocks/>
          </p:cNvSpPr>
          <p:nvPr/>
        </p:nvSpPr>
        <p:spPr>
          <a:xfrm>
            <a:off x="5440155" y="1244426"/>
            <a:ext cx="5409500" cy="4431161"/>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US" sz="2400" b="0">
              <a:solidFill>
                <a:schemeClr val="accent1"/>
              </a:solidFill>
              <a:latin typeface="Arial" panose="020B0604020202020204" pitchFamily="34" charset="0"/>
              <a:cs typeface="Arial" panose="020B0604020202020204" pitchFamily="34" charset="0"/>
            </a:endParaRPr>
          </a:p>
          <a:p>
            <a:pPr lvl="0">
              <a:lnSpc>
                <a:spcPct val="100000"/>
              </a:lnSpc>
            </a:pPr>
            <a:endParaRPr lang="en-US" sz="2400" b="0">
              <a:solidFill>
                <a:schemeClr val="accent1"/>
              </a:solidFill>
              <a:latin typeface="Arial" panose="020B0604020202020204" pitchFamily="34" charset="0"/>
              <a:cs typeface="Arial" panose="020B0604020202020204" pitchFamily="34" charset="0"/>
            </a:endParaRPr>
          </a:p>
          <a:p>
            <a:pPr lvl="0">
              <a:lnSpc>
                <a:spcPct val="100000"/>
              </a:lnSpc>
            </a:pPr>
            <a:endParaRPr lang="en-US" sz="2400" b="0">
              <a:solidFill>
                <a:schemeClr val="accent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39F8E1C-6598-4B26-3431-1614A8A078D9}"/>
              </a:ext>
            </a:extLst>
          </p:cNvPr>
          <p:cNvSpPr txBox="1">
            <a:spLocks/>
          </p:cNvSpPr>
          <p:nvPr/>
        </p:nvSpPr>
        <p:spPr>
          <a:xfrm>
            <a:off x="686500" y="428084"/>
            <a:ext cx="5294139" cy="5659653"/>
          </a:xfrm>
          <a:prstGeom prst="rect">
            <a:avLst/>
          </a:prstGeom>
        </p:spPr>
        <p:txBody>
          <a:bodyPr anchor="b">
            <a:normAutofit/>
          </a:bodyPr>
          <a:lstStyle>
            <a:lvl1pPr algn="l" defTabSz="685800" rtl="0" eaLnBrk="1" latinLnBrk="0" hangingPunct="1">
              <a:lnSpc>
                <a:spcPct val="90000"/>
              </a:lnSpc>
              <a:spcBef>
                <a:spcPct val="0"/>
              </a:spcBef>
              <a:buNone/>
              <a:defRPr sz="1800" b="1"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stStyle>
          <a:p>
            <a:r>
              <a:rPr lang="en-US" sz="2133"/>
              <a:t>Research impact</a:t>
            </a:r>
          </a:p>
          <a:p>
            <a:endParaRPr lang="en-US" sz="2133"/>
          </a:p>
          <a:p>
            <a:pPr lvl="0">
              <a:lnSpc>
                <a:spcPct val="100000"/>
              </a:lnSpc>
            </a:pPr>
            <a:r>
              <a:rPr lang="en-US" sz="2133" b="0"/>
              <a:t>The verifiable outcomes that research makes to knowledge, health, the economy and/or society. </a:t>
            </a:r>
          </a:p>
          <a:p>
            <a:pPr lvl="0">
              <a:lnSpc>
                <a:spcPct val="100000"/>
              </a:lnSpc>
            </a:pPr>
            <a:endParaRPr lang="en-US" sz="2133" b="0"/>
          </a:p>
          <a:p>
            <a:pPr lvl="0">
              <a:lnSpc>
                <a:spcPct val="100000"/>
              </a:lnSpc>
            </a:pPr>
            <a:r>
              <a:rPr lang="en-US" sz="2133" b="0"/>
              <a:t>Impact is the effect of the research after it has been adopted, adapted for use, or used to inform further research</a:t>
            </a:r>
            <a:r>
              <a:rPr lang="en-US" sz="2000" b="0"/>
              <a:t>.</a:t>
            </a:r>
          </a:p>
          <a:p>
            <a:pPr lvl="0">
              <a:lnSpc>
                <a:spcPct val="100000"/>
              </a:lnSpc>
            </a:pPr>
            <a:endParaRPr lang="en-US" sz="2000" b="0"/>
          </a:p>
          <a:p>
            <a:pPr lvl="0">
              <a:lnSpc>
                <a:spcPct val="100000"/>
              </a:lnSpc>
            </a:pPr>
            <a:endParaRPr lang="en-US" sz="2000" b="0"/>
          </a:p>
          <a:p>
            <a:endParaRPr lang="en-US" sz="2400"/>
          </a:p>
        </p:txBody>
      </p:sp>
      <p:sp>
        <p:nvSpPr>
          <p:cNvPr id="3" name="Title 1">
            <a:extLst>
              <a:ext uri="{FF2B5EF4-FFF2-40B4-BE49-F238E27FC236}">
                <a16:creationId xmlns:a16="http://schemas.microsoft.com/office/drawing/2014/main" id="{8C358158-4CE4-9652-2CAF-6799D1C75A87}"/>
              </a:ext>
            </a:extLst>
          </p:cNvPr>
          <p:cNvSpPr txBox="1">
            <a:spLocks/>
          </p:cNvSpPr>
          <p:nvPr/>
        </p:nvSpPr>
        <p:spPr>
          <a:xfrm>
            <a:off x="686500" y="1939493"/>
            <a:ext cx="4671077" cy="1073271"/>
          </a:xfrm>
          <a:prstGeom prst="rect">
            <a:avLst/>
          </a:prstGeom>
        </p:spPr>
        <p:txBody>
          <a:bodyPr anchor="b">
            <a:normAutofit/>
          </a:bodyPr>
          <a:lstStyle>
            <a:lvl1pPr algn="l" defTabSz="685800" rtl="0" eaLnBrk="1" latinLnBrk="0" hangingPunct="1">
              <a:lnSpc>
                <a:spcPct val="90000"/>
              </a:lnSpc>
              <a:spcBef>
                <a:spcPct val="0"/>
              </a:spcBef>
              <a:buNone/>
              <a:defRPr sz="1800" b="1"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stStyle>
          <a:p>
            <a:endParaRPr lang="en-US" sz="2400"/>
          </a:p>
        </p:txBody>
      </p:sp>
      <p:pic>
        <p:nvPicPr>
          <p:cNvPr id="6" name="Graphic 5" descr="Scientist female outline">
            <a:extLst>
              <a:ext uri="{FF2B5EF4-FFF2-40B4-BE49-F238E27FC236}">
                <a16:creationId xmlns:a16="http://schemas.microsoft.com/office/drawing/2014/main" id="{C7EF8FEB-C3DF-0B09-2684-FE74F4C9B9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9083" y="4661029"/>
            <a:ext cx="684172" cy="684172"/>
          </a:xfrm>
          <a:prstGeom prst="rect">
            <a:avLst/>
          </a:prstGeom>
        </p:spPr>
      </p:pic>
      <p:pic>
        <p:nvPicPr>
          <p:cNvPr id="8" name="Graphic 7" descr="Lightbulb and gear outline">
            <a:extLst>
              <a:ext uri="{FF2B5EF4-FFF2-40B4-BE49-F238E27FC236}">
                <a16:creationId xmlns:a16="http://schemas.microsoft.com/office/drawing/2014/main" id="{C04C4304-3447-64B2-5368-3025AD3981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2087" y="5161415"/>
            <a:ext cx="560728" cy="560728"/>
          </a:xfrm>
          <a:prstGeom prst="rect">
            <a:avLst/>
          </a:prstGeom>
        </p:spPr>
      </p:pic>
      <p:pic>
        <p:nvPicPr>
          <p:cNvPr id="10" name="Graphic 9" descr="Universal access outline">
            <a:extLst>
              <a:ext uri="{FF2B5EF4-FFF2-40B4-BE49-F238E27FC236}">
                <a16:creationId xmlns:a16="http://schemas.microsoft.com/office/drawing/2014/main" id="{D730B7AE-F9BD-1ADF-7057-D9C74EDBF6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04310" y="4740664"/>
            <a:ext cx="703669" cy="703669"/>
          </a:xfrm>
          <a:prstGeom prst="rect">
            <a:avLst/>
          </a:prstGeom>
        </p:spPr>
      </p:pic>
      <p:pic>
        <p:nvPicPr>
          <p:cNvPr id="14" name="Graphic 13" descr="Confused person outline">
            <a:extLst>
              <a:ext uri="{FF2B5EF4-FFF2-40B4-BE49-F238E27FC236}">
                <a16:creationId xmlns:a16="http://schemas.microsoft.com/office/drawing/2014/main" id="{0B8D04E7-13C9-003C-0D39-A6D1E517F8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46022" y="4885706"/>
            <a:ext cx="413585" cy="413585"/>
          </a:xfrm>
          <a:prstGeom prst="rect">
            <a:avLst/>
          </a:prstGeom>
        </p:spPr>
      </p:pic>
      <p:pic>
        <p:nvPicPr>
          <p:cNvPr id="18" name="Graphic 17" descr="Document outline">
            <a:extLst>
              <a:ext uri="{FF2B5EF4-FFF2-40B4-BE49-F238E27FC236}">
                <a16:creationId xmlns:a16="http://schemas.microsoft.com/office/drawing/2014/main" id="{94737FDD-DE9D-A33C-E3EC-295C0E4D61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4476" y="3443631"/>
            <a:ext cx="703669" cy="703669"/>
          </a:xfrm>
          <a:prstGeom prst="rect">
            <a:avLst/>
          </a:prstGeom>
        </p:spPr>
      </p:pic>
      <p:pic>
        <p:nvPicPr>
          <p:cNvPr id="22" name="Graphic 21" descr="Teacher outline">
            <a:extLst>
              <a:ext uri="{FF2B5EF4-FFF2-40B4-BE49-F238E27FC236}">
                <a16:creationId xmlns:a16="http://schemas.microsoft.com/office/drawing/2014/main" id="{EF1839CC-133E-D0BA-01C4-3F2A5F5C16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46276" y="2616680"/>
            <a:ext cx="586144" cy="586144"/>
          </a:xfrm>
          <a:prstGeom prst="rect">
            <a:avLst/>
          </a:prstGeom>
        </p:spPr>
      </p:pic>
      <p:pic>
        <p:nvPicPr>
          <p:cNvPr id="24" name="Graphic 23" descr="Meeting outline">
            <a:extLst>
              <a:ext uri="{FF2B5EF4-FFF2-40B4-BE49-F238E27FC236}">
                <a16:creationId xmlns:a16="http://schemas.microsoft.com/office/drawing/2014/main" id="{6F81BD73-E5FA-476B-7CF9-C061088ED0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41715" y="2576074"/>
            <a:ext cx="541316" cy="541316"/>
          </a:xfrm>
          <a:prstGeom prst="rect">
            <a:avLst/>
          </a:prstGeom>
        </p:spPr>
      </p:pic>
      <p:pic>
        <p:nvPicPr>
          <p:cNvPr id="30" name="Graphic 29" descr="Female Profile outline">
            <a:extLst>
              <a:ext uri="{FF2B5EF4-FFF2-40B4-BE49-F238E27FC236}">
                <a16:creationId xmlns:a16="http://schemas.microsoft.com/office/drawing/2014/main" id="{1C604AAA-848B-D055-090B-7ACECBEF09D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17028" y="2247503"/>
            <a:ext cx="496760" cy="496760"/>
          </a:xfrm>
          <a:prstGeom prst="rect">
            <a:avLst/>
          </a:prstGeom>
        </p:spPr>
      </p:pic>
      <p:pic>
        <p:nvPicPr>
          <p:cNvPr id="32" name="Graphic 31" descr="Radio microphone outline">
            <a:extLst>
              <a:ext uri="{FF2B5EF4-FFF2-40B4-BE49-F238E27FC236}">
                <a16:creationId xmlns:a16="http://schemas.microsoft.com/office/drawing/2014/main" id="{87B860CA-E82C-0750-E3A4-793A98357CC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360431" y="2380258"/>
            <a:ext cx="314253" cy="314253"/>
          </a:xfrm>
          <a:prstGeom prst="rect">
            <a:avLst/>
          </a:prstGeom>
        </p:spPr>
      </p:pic>
      <p:pic>
        <p:nvPicPr>
          <p:cNvPr id="36" name="Graphic 35" descr="Doctor male outline">
            <a:extLst>
              <a:ext uri="{FF2B5EF4-FFF2-40B4-BE49-F238E27FC236}">
                <a16:creationId xmlns:a16="http://schemas.microsoft.com/office/drawing/2014/main" id="{3A51135F-C20F-B9AD-748E-239E1CDFEDF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38703" y="1330501"/>
            <a:ext cx="557863" cy="557863"/>
          </a:xfrm>
          <a:prstGeom prst="rect">
            <a:avLst/>
          </a:prstGeom>
        </p:spPr>
      </p:pic>
      <p:pic>
        <p:nvPicPr>
          <p:cNvPr id="38" name="Graphic 37" descr="Woman with kid outline">
            <a:extLst>
              <a:ext uri="{FF2B5EF4-FFF2-40B4-BE49-F238E27FC236}">
                <a16:creationId xmlns:a16="http://schemas.microsoft.com/office/drawing/2014/main" id="{B7E0E177-7648-2C58-605E-61637FE1EBA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567243" y="1454820"/>
            <a:ext cx="392765" cy="392765"/>
          </a:xfrm>
          <a:prstGeom prst="rect">
            <a:avLst/>
          </a:prstGeom>
        </p:spPr>
      </p:pic>
      <p:pic>
        <p:nvPicPr>
          <p:cNvPr id="40" name="Graphic 39" descr="Man with baby outline">
            <a:extLst>
              <a:ext uri="{FF2B5EF4-FFF2-40B4-BE49-F238E27FC236}">
                <a16:creationId xmlns:a16="http://schemas.microsoft.com/office/drawing/2014/main" id="{47D4EFAD-0854-FE41-DD4B-A18B6371552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382169" y="1651203"/>
            <a:ext cx="370147" cy="370147"/>
          </a:xfrm>
          <a:prstGeom prst="rect">
            <a:avLst/>
          </a:prstGeom>
        </p:spPr>
      </p:pic>
      <p:pic>
        <p:nvPicPr>
          <p:cNvPr id="42" name="Graphic 41" descr="Universal access outline">
            <a:extLst>
              <a:ext uri="{FF2B5EF4-FFF2-40B4-BE49-F238E27FC236}">
                <a16:creationId xmlns:a16="http://schemas.microsoft.com/office/drawing/2014/main" id="{31127DE8-29DD-D791-6A11-46512A31E6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2488" y="1746770"/>
            <a:ext cx="392765" cy="392765"/>
          </a:xfrm>
          <a:prstGeom prst="rect">
            <a:avLst/>
          </a:prstGeom>
        </p:spPr>
      </p:pic>
      <p:grpSp>
        <p:nvGrpSpPr>
          <p:cNvPr id="7" name="Group 6">
            <a:extLst>
              <a:ext uri="{FF2B5EF4-FFF2-40B4-BE49-F238E27FC236}">
                <a16:creationId xmlns:a16="http://schemas.microsoft.com/office/drawing/2014/main" id="{A7F9EDC3-0ABA-3F86-3494-45327463A26B}"/>
              </a:ext>
            </a:extLst>
          </p:cNvPr>
          <p:cNvGrpSpPr/>
          <p:nvPr/>
        </p:nvGrpSpPr>
        <p:grpSpPr>
          <a:xfrm>
            <a:off x="7588627" y="372381"/>
            <a:ext cx="496760" cy="754328"/>
            <a:chOff x="7695985" y="428085"/>
            <a:chExt cx="496760" cy="754328"/>
          </a:xfrm>
        </p:grpSpPr>
        <p:pic>
          <p:nvPicPr>
            <p:cNvPr id="44" name="Graphic 43" descr="Dance outline">
              <a:extLst>
                <a:ext uri="{FF2B5EF4-FFF2-40B4-BE49-F238E27FC236}">
                  <a16:creationId xmlns:a16="http://schemas.microsoft.com/office/drawing/2014/main" id="{0FD1AB72-1AA1-0226-2F58-AEB3B7ED12D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695985" y="685653"/>
              <a:ext cx="496760" cy="496760"/>
            </a:xfrm>
            <a:prstGeom prst="rect">
              <a:avLst/>
            </a:prstGeom>
          </p:spPr>
        </p:pic>
        <p:pic>
          <p:nvPicPr>
            <p:cNvPr id="48" name="Graphic 47" descr="Person in wheelchair outline">
              <a:extLst>
                <a:ext uri="{FF2B5EF4-FFF2-40B4-BE49-F238E27FC236}">
                  <a16:creationId xmlns:a16="http://schemas.microsoft.com/office/drawing/2014/main" id="{E0EB7D23-EF5D-E434-CA71-13F46A9F3F0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697163" y="576551"/>
              <a:ext cx="325499" cy="325499"/>
            </a:xfrm>
            <a:prstGeom prst="rect">
              <a:avLst/>
            </a:prstGeom>
          </p:spPr>
        </p:pic>
        <p:pic>
          <p:nvPicPr>
            <p:cNvPr id="50" name="Graphic 49" descr="Heart with pulse outline">
              <a:extLst>
                <a:ext uri="{FF2B5EF4-FFF2-40B4-BE49-F238E27FC236}">
                  <a16:creationId xmlns:a16="http://schemas.microsoft.com/office/drawing/2014/main" id="{4C73A350-AC42-4972-614A-D7EBCC828AD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825202" y="428085"/>
              <a:ext cx="339223" cy="339223"/>
            </a:xfrm>
            <a:prstGeom prst="rect">
              <a:avLst/>
            </a:prstGeom>
          </p:spPr>
        </p:pic>
      </p:grpSp>
      <p:sp>
        <p:nvSpPr>
          <p:cNvPr id="51" name="TextBox 50">
            <a:extLst>
              <a:ext uri="{FF2B5EF4-FFF2-40B4-BE49-F238E27FC236}">
                <a16:creationId xmlns:a16="http://schemas.microsoft.com/office/drawing/2014/main" id="{EF3FF309-9D01-E355-49D8-5073E88D0AC9}"/>
              </a:ext>
            </a:extLst>
          </p:cNvPr>
          <p:cNvSpPr txBox="1"/>
          <p:nvPr/>
        </p:nvSpPr>
        <p:spPr>
          <a:xfrm>
            <a:off x="5506600" y="5225552"/>
            <a:ext cx="1303283" cy="297454"/>
          </a:xfrm>
          <a:prstGeom prst="rect">
            <a:avLst/>
          </a:prstGeom>
          <a:noFill/>
        </p:spPr>
        <p:txBody>
          <a:bodyPr wrap="square" rtlCol="0">
            <a:spAutoFit/>
          </a:bodyPr>
          <a:lstStyle/>
          <a:p>
            <a:r>
              <a:rPr lang="en-US" sz="1333"/>
              <a:t>Researcher</a:t>
            </a:r>
            <a:endParaRPr lang="en-AU" sz="1333"/>
          </a:p>
        </p:txBody>
      </p:sp>
      <p:sp>
        <p:nvSpPr>
          <p:cNvPr id="52" name="TextBox 51">
            <a:extLst>
              <a:ext uri="{FF2B5EF4-FFF2-40B4-BE49-F238E27FC236}">
                <a16:creationId xmlns:a16="http://schemas.microsoft.com/office/drawing/2014/main" id="{C8573879-DD1A-216E-41ED-E1E4CBA3C4C1}"/>
              </a:ext>
            </a:extLst>
          </p:cNvPr>
          <p:cNvSpPr txBox="1"/>
          <p:nvPr/>
        </p:nvSpPr>
        <p:spPr>
          <a:xfrm>
            <a:off x="6363255" y="5672050"/>
            <a:ext cx="1919899" cy="297454"/>
          </a:xfrm>
          <a:prstGeom prst="rect">
            <a:avLst/>
          </a:prstGeom>
          <a:noFill/>
        </p:spPr>
        <p:txBody>
          <a:bodyPr wrap="square" rtlCol="0">
            <a:spAutoFit/>
          </a:bodyPr>
          <a:lstStyle/>
          <a:p>
            <a:r>
              <a:rPr lang="en-US" sz="1333"/>
              <a:t>Research idea</a:t>
            </a:r>
            <a:endParaRPr lang="en-AU" sz="1333"/>
          </a:p>
        </p:txBody>
      </p:sp>
      <p:sp>
        <p:nvSpPr>
          <p:cNvPr id="53" name="TextBox 52">
            <a:extLst>
              <a:ext uri="{FF2B5EF4-FFF2-40B4-BE49-F238E27FC236}">
                <a16:creationId xmlns:a16="http://schemas.microsoft.com/office/drawing/2014/main" id="{C87E5DC7-37A0-9743-D76E-2018E8CA3882}"/>
              </a:ext>
            </a:extLst>
          </p:cNvPr>
          <p:cNvSpPr txBox="1"/>
          <p:nvPr/>
        </p:nvSpPr>
        <p:spPr>
          <a:xfrm>
            <a:off x="7360544" y="5264596"/>
            <a:ext cx="4164905" cy="297454"/>
          </a:xfrm>
          <a:prstGeom prst="rect">
            <a:avLst/>
          </a:prstGeom>
          <a:noFill/>
        </p:spPr>
        <p:txBody>
          <a:bodyPr wrap="square" rtlCol="0">
            <a:spAutoFit/>
          </a:bodyPr>
          <a:lstStyle/>
          <a:p>
            <a:r>
              <a:rPr lang="en-US" sz="1333"/>
              <a:t>Community and consumer engagement</a:t>
            </a:r>
            <a:endParaRPr lang="en-AU" sz="1333"/>
          </a:p>
        </p:txBody>
      </p:sp>
      <p:sp>
        <p:nvSpPr>
          <p:cNvPr id="54" name="TextBox 53">
            <a:extLst>
              <a:ext uri="{FF2B5EF4-FFF2-40B4-BE49-F238E27FC236}">
                <a16:creationId xmlns:a16="http://schemas.microsoft.com/office/drawing/2014/main" id="{444B4A04-0D74-7D55-4AA3-9816C2440A2B}"/>
              </a:ext>
            </a:extLst>
          </p:cNvPr>
          <p:cNvSpPr txBox="1"/>
          <p:nvPr/>
        </p:nvSpPr>
        <p:spPr>
          <a:xfrm>
            <a:off x="9539039" y="4080902"/>
            <a:ext cx="1919899" cy="297454"/>
          </a:xfrm>
          <a:prstGeom prst="rect">
            <a:avLst/>
          </a:prstGeom>
          <a:noFill/>
        </p:spPr>
        <p:txBody>
          <a:bodyPr wrap="square" rtlCol="0">
            <a:spAutoFit/>
          </a:bodyPr>
          <a:lstStyle/>
          <a:p>
            <a:r>
              <a:rPr lang="en-US" sz="1333"/>
              <a:t>Publication</a:t>
            </a:r>
            <a:endParaRPr lang="en-AU" sz="1333"/>
          </a:p>
        </p:txBody>
      </p:sp>
      <p:sp>
        <p:nvSpPr>
          <p:cNvPr id="55" name="TextBox 54">
            <a:extLst>
              <a:ext uri="{FF2B5EF4-FFF2-40B4-BE49-F238E27FC236}">
                <a16:creationId xmlns:a16="http://schemas.microsoft.com/office/drawing/2014/main" id="{71713D98-5CC2-DE7A-DF0F-AB732AD3DD19}"/>
              </a:ext>
            </a:extLst>
          </p:cNvPr>
          <p:cNvSpPr txBox="1"/>
          <p:nvPr/>
        </p:nvSpPr>
        <p:spPr>
          <a:xfrm>
            <a:off x="10043036" y="2171762"/>
            <a:ext cx="1919899" cy="912814"/>
          </a:xfrm>
          <a:prstGeom prst="rect">
            <a:avLst/>
          </a:prstGeom>
          <a:noFill/>
        </p:spPr>
        <p:txBody>
          <a:bodyPr wrap="square" rtlCol="0">
            <a:spAutoFit/>
          </a:bodyPr>
          <a:lstStyle/>
          <a:p>
            <a:r>
              <a:rPr lang="en-US" sz="1333"/>
              <a:t>Research translation (findings shared via media, conferences, advisory groups, etc.)</a:t>
            </a:r>
            <a:endParaRPr lang="en-AU" sz="1333"/>
          </a:p>
        </p:txBody>
      </p:sp>
      <p:sp>
        <p:nvSpPr>
          <p:cNvPr id="56" name="TextBox 55">
            <a:extLst>
              <a:ext uri="{FF2B5EF4-FFF2-40B4-BE49-F238E27FC236}">
                <a16:creationId xmlns:a16="http://schemas.microsoft.com/office/drawing/2014/main" id="{D52085DA-EB82-F12B-E9C0-46D31324C6DF}"/>
              </a:ext>
            </a:extLst>
          </p:cNvPr>
          <p:cNvSpPr txBox="1"/>
          <p:nvPr/>
        </p:nvSpPr>
        <p:spPr>
          <a:xfrm>
            <a:off x="9312373" y="1389601"/>
            <a:ext cx="1919899" cy="502573"/>
          </a:xfrm>
          <a:prstGeom prst="rect">
            <a:avLst/>
          </a:prstGeom>
          <a:noFill/>
        </p:spPr>
        <p:txBody>
          <a:bodyPr wrap="square" rtlCol="0">
            <a:spAutoFit/>
          </a:bodyPr>
          <a:lstStyle/>
          <a:p>
            <a:r>
              <a:rPr lang="en-US" sz="1333"/>
              <a:t>Research adopted in practice </a:t>
            </a:r>
            <a:endParaRPr lang="en-AU" sz="1333"/>
          </a:p>
        </p:txBody>
      </p:sp>
      <p:sp>
        <p:nvSpPr>
          <p:cNvPr id="57" name="TextBox 56">
            <a:extLst>
              <a:ext uri="{FF2B5EF4-FFF2-40B4-BE49-F238E27FC236}">
                <a16:creationId xmlns:a16="http://schemas.microsoft.com/office/drawing/2014/main" id="{E57EC225-FC47-6C65-CA59-9FBCA332E78D}"/>
              </a:ext>
            </a:extLst>
          </p:cNvPr>
          <p:cNvSpPr txBox="1"/>
          <p:nvPr/>
        </p:nvSpPr>
        <p:spPr>
          <a:xfrm>
            <a:off x="8089089" y="256152"/>
            <a:ext cx="2189056" cy="912814"/>
          </a:xfrm>
          <a:prstGeom prst="rect">
            <a:avLst/>
          </a:prstGeom>
          <a:noFill/>
        </p:spPr>
        <p:txBody>
          <a:bodyPr wrap="square" rtlCol="0">
            <a:spAutoFit/>
          </a:bodyPr>
          <a:lstStyle/>
          <a:p>
            <a:r>
              <a:rPr lang="en-US" sz="1333" b="1"/>
              <a:t>Research impact </a:t>
            </a:r>
            <a:r>
              <a:rPr lang="en-US" sz="1333"/>
              <a:t>= the effect after it has been adopted, adapted for use, etc. </a:t>
            </a:r>
            <a:endParaRPr lang="en-AU" sz="1333"/>
          </a:p>
        </p:txBody>
      </p:sp>
      <p:cxnSp>
        <p:nvCxnSpPr>
          <p:cNvPr id="59" name="Connector: Curved 58">
            <a:extLst>
              <a:ext uri="{FF2B5EF4-FFF2-40B4-BE49-F238E27FC236}">
                <a16:creationId xmlns:a16="http://schemas.microsoft.com/office/drawing/2014/main" id="{414E56B7-0023-2A3C-0EBC-C15D3D772AD1}"/>
              </a:ext>
            </a:extLst>
          </p:cNvPr>
          <p:cNvCxnSpPr/>
          <p:nvPr/>
        </p:nvCxnSpPr>
        <p:spPr>
          <a:xfrm>
            <a:off x="6289773" y="5086696"/>
            <a:ext cx="303480" cy="22888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7F3D5C24-6C93-4E5E-E624-45ACD195238C}"/>
              </a:ext>
            </a:extLst>
          </p:cNvPr>
          <p:cNvCxnSpPr/>
          <p:nvPr/>
        </p:nvCxnSpPr>
        <p:spPr>
          <a:xfrm flipV="1">
            <a:off x="7131378" y="5437945"/>
            <a:ext cx="266857" cy="21283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Curved 66">
            <a:extLst>
              <a:ext uri="{FF2B5EF4-FFF2-40B4-BE49-F238E27FC236}">
                <a16:creationId xmlns:a16="http://schemas.microsoft.com/office/drawing/2014/main" id="{CDC798EE-9E1E-F711-0062-836886BF4BDA}"/>
              </a:ext>
            </a:extLst>
          </p:cNvPr>
          <p:cNvCxnSpPr>
            <a:cxnSpLocks/>
          </p:cNvCxnSpPr>
          <p:nvPr/>
        </p:nvCxnSpPr>
        <p:spPr>
          <a:xfrm rot="16200000" flipV="1">
            <a:off x="9684716" y="1837007"/>
            <a:ext cx="419027" cy="38672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Curved 70">
            <a:extLst>
              <a:ext uri="{FF2B5EF4-FFF2-40B4-BE49-F238E27FC236}">
                <a16:creationId xmlns:a16="http://schemas.microsoft.com/office/drawing/2014/main" id="{4BAD24F5-7153-ED03-1312-C8B9AD42AB2C}"/>
              </a:ext>
            </a:extLst>
          </p:cNvPr>
          <p:cNvCxnSpPr/>
          <p:nvPr/>
        </p:nvCxnSpPr>
        <p:spPr>
          <a:xfrm rot="16200000" flipV="1">
            <a:off x="9017427" y="1075681"/>
            <a:ext cx="403428" cy="354851"/>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3" name="Graphic 72" descr="Microscope outline">
            <a:extLst>
              <a:ext uri="{FF2B5EF4-FFF2-40B4-BE49-F238E27FC236}">
                <a16:creationId xmlns:a16="http://schemas.microsoft.com/office/drawing/2014/main" id="{A735B41F-583C-BC45-2AC3-DD50738C0D1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818871" y="4228927"/>
            <a:ext cx="541316" cy="541316"/>
          </a:xfrm>
          <a:prstGeom prst="rect">
            <a:avLst/>
          </a:prstGeom>
        </p:spPr>
      </p:pic>
      <p:sp>
        <p:nvSpPr>
          <p:cNvPr id="75" name="TextBox 74">
            <a:extLst>
              <a:ext uri="{FF2B5EF4-FFF2-40B4-BE49-F238E27FC236}">
                <a16:creationId xmlns:a16="http://schemas.microsoft.com/office/drawing/2014/main" id="{5EDA1B7F-7C22-9F8A-AABA-DB3A76B56C62}"/>
              </a:ext>
            </a:extLst>
          </p:cNvPr>
          <p:cNvSpPr txBox="1"/>
          <p:nvPr/>
        </p:nvSpPr>
        <p:spPr>
          <a:xfrm>
            <a:off x="8749691" y="4727690"/>
            <a:ext cx="1919899" cy="297454"/>
          </a:xfrm>
          <a:prstGeom prst="rect">
            <a:avLst/>
          </a:prstGeom>
          <a:noFill/>
        </p:spPr>
        <p:txBody>
          <a:bodyPr wrap="square" rtlCol="0">
            <a:spAutoFit/>
          </a:bodyPr>
          <a:lstStyle/>
          <a:p>
            <a:r>
              <a:rPr lang="en-US" sz="1333"/>
              <a:t>Research conducted</a:t>
            </a:r>
            <a:endParaRPr lang="en-AU" sz="1333"/>
          </a:p>
        </p:txBody>
      </p:sp>
      <p:cxnSp>
        <p:nvCxnSpPr>
          <p:cNvPr id="77" name="Connector: Curved 76">
            <a:extLst>
              <a:ext uri="{FF2B5EF4-FFF2-40B4-BE49-F238E27FC236}">
                <a16:creationId xmlns:a16="http://schemas.microsoft.com/office/drawing/2014/main" id="{E4A52F15-5698-0C5D-C133-EE53A52516CF}"/>
              </a:ext>
            </a:extLst>
          </p:cNvPr>
          <p:cNvCxnSpPr>
            <a:stCxn id="14" idx="3"/>
          </p:cNvCxnSpPr>
          <p:nvPr/>
        </p:nvCxnSpPr>
        <p:spPr>
          <a:xfrm flipV="1">
            <a:off x="8459607" y="4727690"/>
            <a:ext cx="379096" cy="364809"/>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Curved 81">
            <a:extLst>
              <a:ext uri="{FF2B5EF4-FFF2-40B4-BE49-F238E27FC236}">
                <a16:creationId xmlns:a16="http://schemas.microsoft.com/office/drawing/2014/main" id="{378973D0-EFFC-1E3A-6C58-FDDE1DF89677}"/>
              </a:ext>
            </a:extLst>
          </p:cNvPr>
          <p:cNvCxnSpPr>
            <a:cxnSpLocks/>
          </p:cNvCxnSpPr>
          <p:nvPr/>
        </p:nvCxnSpPr>
        <p:spPr>
          <a:xfrm flipV="1">
            <a:off x="9359783" y="4240451"/>
            <a:ext cx="223248" cy="3673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Curved 85">
            <a:extLst>
              <a:ext uri="{FF2B5EF4-FFF2-40B4-BE49-F238E27FC236}">
                <a16:creationId xmlns:a16="http://schemas.microsoft.com/office/drawing/2014/main" id="{91894706-9594-15CB-8B8D-AF7534C715ED}"/>
              </a:ext>
            </a:extLst>
          </p:cNvPr>
          <p:cNvCxnSpPr>
            <a:cxnSpLocks/>
          </p:cNvCxnSpPr>
          <p:nvPr/>
        </p:nvCxnSpPr>
        <p:spPr>
          <a:xfrm rot="5400000" flipH="1" flipV="1">
            <a:off x="9930508" y="3262844"/>
            <a:ext cx="368843" cy="5467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271D4EBD-27B4-5C7C-DC95-FFFA3A8CD7EE}"/>
              </a:ext>
            </a:extLst>
          </p:cNvPr>
          <p:cNvSpPr/>
          <p:nvPr/>
        </p:nvSpPr>
        <p:spPr>
          <a:xfrm>
            <a:off x="402007" y="394231"/>
            <a:ext cx="733491" cy="73349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Graphic 10" descr="Ripple outline">
            <a:extLst>
              <a:ext uri="{FF2B5EF4-FFF2-40B4-BE49-F238E27FC236}">
                <a16:creationId xmlns:a16="http://schemas.microsoft.com/office/drawing/2014/main" id="{0F0C6F89-3CEA-79E5-4B58-88498921AD7E}"/>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83304" y="453852"/>
            <a:ext cx="570896" cy="570896"/>
          </a:xfrm>
          <a:prstGeom prst="rect">
            <a:avLst/>
          </a:prstGeom>
        </p:spPr>
      </p:pic>
    </p:spTree>
    <p:extLst>
      <p:ext uri="{BB962C8B-B14F-4D97-AF65-F5344CB8AC3E}">
        <p14:creationId xmlns:p14="http://schemas.microsoft.com/office/powerpoint/2010/main" val="2832594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24F89B-DD76-46B0-5F85-18782F94ABCF}"/>
              </a:ext>
            </a:extLst>
          </p:cNvPr>
          <p:cNvSpPr/>
          <p:nvPr/>
        </p:nvSpPr>
        <p:spPr>
          <a:xfrm>
            <a:off x="9804935" y="6262838"/>
            <a:ext cx="1501541" cy="308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3" name="Picture 2">
            <a:extLst>
              <a:ext uri="{FF2B5EF4-FFF2-40B4-BE49-F238E27FC236}">
                <a16:creationId xmlns:a16="http://schemas.microsoft.com/office/drawing/2014/main" id="{8A035075-F106-E646-533F-7B55BFF79D65}"/>
              </a:ext>
            </a:extLst>
          </p:cNvPr>
          <p:cNvPicPr>
            <a:picLocks noChangeAspect="1"/>
          </p:cNvPicPr>
          <p:nvPr/>
        </p:nvPicPr>
        <p:blipFill rotWithShape="1">
          <a:blip r:embed="rId2"/>
          <a:srcRect l="8704" t="18293" r="61303" b="14336"/>
          <a:stretch/>
        </p:blipFill>
        <p:spPr bwMode="auto">
          <a:xfrm>
            <a:off x="603183" y="95797"/>
            <a:ext cx="10703293" cy="67622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4451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2A28F3-CBE9-7F56-40A7-B8B8657AFF4C}"/>
              </a:ext>
            </a:extLst>
          </p:cNvPr>
          <p:cNvSpPr txBox="1">
            <a:spLocks/>
          </p:cNvSpPr>
          <p:nvPr/>
        </p:nvSpPr>
        <p:spPr>
          <a:xfrm>
            <a:off x="1289189" y="289072"/>
            <a:ext cx="10028556" cy="609285"/>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r>
              <a:rPr lang="en-AU" sz="1867">
                <a:solidFill>
                  <a:schemeClr val="accent1"/>
                </a:solidFill>
                <a:latin typeface="Arial" panose="020B0604020202020204" pitchFamily="34" charset="0"/>
                <a:cs typeface="Arial" panose="020B0604020202020204" pitchFamily="34" charset="0"/>
              </a:rPr>
              <a:t>Categories of impact</a:t>
            </a:r>
          </a:p>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D84F4D8-8106-A62D-5B9F-16FA2CFEECD1}"/>
              </a:ext>
            </a:extLst>
          </p:cNvPr>
          <p:cNvSpPr/>
          <p:nvPr/>
        </p:nvSpPr>
        <p:spPr>
          <a:xfrm>
            <a:off x="402007" y="394231"/>
            <a:ext cx="733491" cy="73349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33CFCA1A-AA45-4ECA-8462-679567F4A3F7}"/>
              </a:ext>
            </a:extLst>
          </p:cNvPr>
          <p:cNvPicPr>
            <a:picLocks noChangeAspect="1"/>
          </p:cNvPicPr>
          <p:nvPr/>
        </p:nvPicPr>
        <p:blipFill rotWithShape="1">
          <a:blip r:embed="rId2"/>
          <a:srcRect l="1369"/>
          <a:stretch/>
        </p:blipFill>
        <p:spPr>
          <a:xfrm>
            <a:off x="83419" y="2044511"/>
            <a:ext cx="12025163" cy="2486636"/>
          </a:xfrm>
          <a:prstGeom prst="rect">
            <a:avLst/>
          </a:prstGeom>
        </p:spPr>
      </p:pic>
      <p:pic>
        <p:nvPicPr>
          <p:cNvPr id="5" name="Graphic 4" descr="Clipboard Checked outline">
            <a:extLst>
              <a:ext uri="{FF2B5EF4-FFF2-40B4-BE49-F238E27FC236}">
                <a16:creationId xmlns:a16="http://schemas.microsoft.com/office/drawing/2014/main" id="{B325289E-E25C-5F41-3B6C-EF50525B30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743" y="498375"/>
            <a:ext cx="536476" cy="536476"/>
          </a:xfrm>
          <a:prstGeom prst="rect">
            <a:avLst/>
          </a:prstGeom>
        </p:spPr>
      </p:pic>
    </p:spTree>
    <p:extLst>
      <p:ext uri="{BB962C8B-B14F-4D97-AF65-F5344CB8AC3E}">
        <p14:creationId xmlns:p14="http://schemas.microsoft.com/office/powerpoint/2010/main" val="78230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2A28F3-CBE9-7F56-40A7-B8B8657AFF4C}"/>
              </a:ext>
            </a:extLst>
          </p:cNvPr>
          <p:cNvSpPr txBox="1">
            <a:spLocks/>
          </p:cNvSpPr>
          <p:nvPr/>
        </p:nvSpPr>
        <p:spPr>
          <a:xfrm>
            <a:off x="1289189" y="289073"/>
            <a:ext cx="10028556" cy="3393753"/>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r>
              <a:rPr lang="en-AU" sz="1867">
                <a:solidFill>
                  <a:schemeClr val="accent1"/>
                </a:solidFill>
                <a:latin typeface="Arial" panose="020B0604020202020204" pitchFamily="34" charset="0"/>
                <a:cs typeface="Arial" panose="020B0604020202020204" pitchFamily="34" charset="0"/>
              </a:rPr>
              <a:t>NHMRC research impact case studies</a:t>
            </a:r>
          </a:p>
          <a:p>
            <a:pPr lvl="0">
              <a:lnSpc>
                <a:spcPct val="100000"/>
              </a:lnSpc>
            </a:pPr>
            <a:endParaRPr lang="en-AU" sz="1867">
              <a:solidFill>
                <a:schemeClr val="accent1"/>
              </a:solidFill>
              <a:latin typeface="Arial" panose="020B0604020202020204" pitchFamily="34" charset="0"/>
              <a:cs typeface="Arial" panose="020B0604020202020204" pitchFamily="34" charset="0"/>
            </a:endParaRPr>
          </a:p>
          <a:p>
            <a:pPr lvl="0">
              <a:lnSpc>
                <a:spcPct val="100000"/>
              </a:lnSpc>
            </a:pPr>
            <a:r>
              <a:rPr lang="en-US" sz="1867" b="0">
                <a:solidFill>
                  <a:schemeClr val="tx1"/>
                </a:solidFill>
                <a:latin typeface="Arial" panose="020B0604020202020204" pitchFamily="34" charset="0"/>
                <a:cs typeface="Arial" panose="020B0604020202020204" pitchFamily="34" charset="0"/>
              </a:rPr>
              <a:t>nhmrc.gov.au/about-us/resources/impact-case-studies</a:t>
            </a:r>
            <a:endParaRPr lang="en-AU" sz="1867" b="0">
              <a:solidFill>
                <a:schemeClr val="tx1"/>
              </a:solidFill>
              <a:latin typeface="Arial" panose="020B0604020202020204" pitchFamily="34" charset="0"/>
              <a:cs typeface="Arial" panose="020B0604020202020204" pitchFamily="34" charset="0"/>
            </a:endParaRPr>
          </a:p>
          <a:p>
            <a:pPr lvl="0">
              <a:lnSpc>
                <a:spcPct val="100000"/>
              </a:lnSpc>
            </a:pPr>
            <a:endParaRPr lang="en-AU" sz="1867">
              <a:solidFill>
                <a:schemeClr val="accent1"/>
              </a:solidFill>
              <a:latin typeface="Arial" panose="020B0604020202020204" pitchFamily="34" charset="0"/>
              <a:cs typeface="Arial" panose="020B0604020202020204" pitchFamily="34" charset="0"/>
            </a:endParaRPr>
          </a:p>
          <a:p>
            <a:pPr lvl="0">
              <a:lnSpc>
                <a:spcPct val="100000"/>
              </a:lnSpc>
            </a:pPr>
            <a:endParaRPr lang="en-AU" sz="1867">
              <a:solidFill>
                <a:schemeClr val="accent1"/>
              </a:solidFill>
              <a:latin typeface="Arial" panose="020B0604020202020204" pitchFamily="34" charset="0"/>
              <a:cs typeface="Arial" panose="020B0604020202020204" pitchFamily="34" charset="0"/>
            </a:endParaRPr>
          </a:p>
          <a:p>
            <a:pPr lvl="0">
              <a:lnSpc>
                <a:spcPct val="100000"/>
              </a:lnSpc>
            </a:pPr>
            <a:endParaRPr lang="en-AU" sz="1867">
              <a:solidFill>
                <a:schemeClr val="accent1"/>
              </a:solidFill>
              <a:latin typeface="Arial" panose="020B0604020202020204" pitchFamily="34" charset="0"/>
              <a:cs typeface="Arial" panose="020B0604020202020204" pitchFamily="34" charset="0"/>
            </a:endParaRPr>
          </a:p>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D84F4D8-8106-A62D-5B9F-16FA2CFEECD1}"/>
              </a:ext>
            </a:extLst>
          </p:cNvPr>
          <p:cNvSpPr/>
          <p:nvPr/>
        </p:nvSpPr>
        <p:spPr>
          <a:xfrm>
            <a:off x="402007" y="394231"/>
            <a:ext cx="733491" cy="73349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34BDFFC4-AECC-E3CD-08FA-6FD35276EC10}"/>
              </a:ext>
            </a:extLst>
          </p:cNvPr>
          <p:cNvPicPr>
            <a:picLocks noChangeAspect="1"/>
          </p:cNvPicPr>
          <p:nvPr/>
        </p:nvPicPr>
        <p:blipFill rotWithShape="1">
          <a:blip r:embed="rId2"/>
          <a:srcRect l="57394" t="26458" r="38325" b="58398"/>
          <a:stretch/>
        </p:blipFill>
        <p:spPr>
          <a:xfrm>
            <a:off x="1446223" y="1607577"/>
            <a:ext cx="2909264" cy="2894339"/>
          </a:xfrm>
          <a:prstGeom prst="rect">
            <a:avLst/>
          </a:prstGeom>
        </p:spPr>
      </p:pic>
      <p:pic>
        <p:nvPicPr>
          <p:cNvPr id="7" name="Graphic 6" descr="Open book outline">
            <a:extLst>
              <a:ext uri="{FF2B5EF4-FFF2-40B4-BE49-F238E27FC236}">
                <a16:creationId xmlns:a16="http://schemas.microsoft.com/office/drawing/2014/main" id="{46FD5368-B938-3885-CEA3-31012FC74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620" y="463844"/>
            <a:ext cx="594265" cy="594265"/>
          </a:xfrm>
          <a:prstGeom prst="rect">
            <a:avLst/>
          </a:prstGeom>
        </p:spPr>
      </p:pic>
    </p:spTree>
    <p:extLst>
      <p:ext uri="{BB962C8B-B14F-4D97-AF65-F5344CB8AC3E}">
        <p14:creationId xmlns:p14="http://schemas.microsoft.com/office/powerpoint/2010/main" val="407776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2A09B3-A1D0-49F1-914A-F174554C032A}"/>
              </a:ext>
            </a:extLst>
          </p:cNvPr>
          <p:cNvSpPr txBox="1">
            <a:spLocks/>
          </p:cNvSpPr>
          <p:nvPr/>
        </p:nvSpPr>
        <p:spPr>
          <a:xfrm>
            <a:off x="5440155" y="1244426"/>
            <a:ext cx="5409500" cy="4431161"/>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US" sz="2400" b="0">
              <a:solidFill>
                <a:schemeClr val="accent1"/>
              </a:solidFill>
              <a:latin typeface="Arial" panose="020B0604020202020204" pitchFamily="34" charset="0"/>
              <a:cs typeface="Arial" panose="020B0604020202020204" pitchFamily="34" charset="0"/>
            </a:endParaRPr>
          </a:p>
          <a:p>
            <a:pPr lvl="0">
              <a:lnSpc>
                <a:spcPct val="100000"/>
              </a:lnSpc>
            </a:pPr>
            <a:endParaRPr lang="en-US" sz="2400" b="0">
              <a:solidFill>
                <a:schemeClr val="accent1"/>
              </a:solidFill>
              <a:latin typeface="Arial" panose="020B0604020202020204" pitchFamily="34" charset="0"/>
              <a:cs typeface="Arial" panose="020B0604020202020204" pitchFamily="34" charset="0"/>
            </a:endParaRPr>
          </a:p>
          <a:p>
            <a:pPr lvl="0">
              <a:lnSpc>
                <a:spcPct val="100000"/>
              </a:lnSpc>
            </a:pPr>
            <a:endParaRPr lang="en-US" sz="2400" b="0">
              <a:solidFill>
                <a:schemeClr val="accent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39F8E1C-6598-4B26-3431-1614A8A078D9}"/>
              </a:ext>
            </a:extLst>
          </p:cNvPr>
          <p:cNvSpPr txBox="1">
            <a:spLocks/>
          </p:cNvSpPr>
          <p:nvPr/>
        </p:nvSpPr>
        <p:spPr>
          <a:xfrm>
            <a:off x="686500" y="2707466"/>
            <a:ext cx="4671077" cy="2682233"/>
          </a:xfrm>
          <a:prstGeom prst="rect">
            <a:avLst/>
          </a:prstGeom>
        </p:spPr>
        <p:txBody>
          <a:bodyPr anchor="b">
            <a:normAutofit/>
          </a:bodyPr>
          <a:lstStyle>
            <a:lvl1pPr algn="l" defTabSz="685800" rtl="0" eaLnBrk="1" latinLnBrk="0" hangingPunct="1">
              <a:lnSpc>
                <a:spcPct val="90000"/>
              </a:lnSpc>
              <a:spcBef>
                <a:spcPct val="0"/>
              </a:spcBef>
              <a:buNone/>
              <a:defRPr sz="1800" b="1"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stStyle>
          <a:p>
            <a:r>
              <a:rPr lang="en-US" sz="2133"/>
              <a:t>Reach of impact</a:t>
            </a:r>
          </a:p>
          <a:p>
            <a:endParaRPr lang="en-US" sz="2133"/>
          </a:p>
          <a:p>
            <a:pPr lvl="0">
              <a:lnSpc>
                <a:spcPct val="100000"/>
              </a:lnSpc>
            </a:pPr>
            <a:r>
              <a:rPr lang="en-US" sz="2133" b="0"/>
              <a:t>The extent, spread, breadth, and/or diversity of the beneficiaries of the impact, relative to the type of research impact</a:t>
            </a:r>
            <a:r>
              <a:rPr lang="en-US" sz="2000" b="0"/>
              <a:t>.</a:t>
            </a:r>
          </a:p>
          <a:p>
            <a:endParaRPr lang="en-US" sz="2400"/>
          </a:p>
        </p:txBody>
      </p:sp>
      <p:pic>
        <p:nvPicPr>
          <p:cNvPr id="6" name="Graphic 5" descr="Scientist female outline">
            <a:extLst>
              <a:ext uri="{FF2B5EF4-FFF2-40B4-BE49-F238E27FC236}">
                <a16:creationId xmlns:a16="http://schemas.microsoft.com/office/drawing/2014/main" id="{C7EF8FEB-C3DF-0B09-2684-FE74F4C9B9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9083" y="4661029"/>
            <a:ext cx="684172" cy="684172"/>
          </a:xfrm>
          <a:prstGeom prst="rect">
            <a:avLst/>
          </a:prstGeom>
        </p:spPr>
      </p:pic>
      <p:pic>
        <p:nvPicPr>
          <p:cNvPr id="8" name="Graphic 7" descr="Lightbulb and gear outline">
            <a:extLst>
              <a:ext uri="{FF2B5EF4-FFF2-40B4-BE49-F238E27FC236}">
                <a16:creationId xmlns:a16="http://schemas.microsoft.com/office/drawing/2014/main" id="{C04C4304-3447-64B2-5368-3025AD3981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2087" y="5161415"/>
            <a:ext cx="560728" cy="560728"/>
          </a:xfrm>
          <a:prstGeom prst="rect">
            <a:avLst/>
          </a:prstGeom>
        </p:spPr>
      </p:pic>
      <p:pic>
        <p:nvPicPr>
          <p:cNvPr id="10" name="Graphic 9" descr="Universal access outline">
            <a:extLst>
              <a:ext uri="{FF2B5EF4-FFF2-40B4-BE49-F238E27FC236}">
                <a16:creationId xmlns:a16="http://schemas.microsoft.com/office/drawing/2014/main" id="{D730B7AE-F9BD-1ADF-7057-D9C74EDBF6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04310" y="4740664"/>
            <a:ext cx="703669" cy="703669"/>
          </a:xfrm>
          <a:prstGeom prst="rect">
            <a:avLst/>
          </a:prstGeom>
        </p:spPr>
      </p:pic>
      <p:pic>
        <p:nvPicPr>
          <p:cNvPr id="14" name="Graphic 13" descr="Confused person outline">
            <a:extLst>
              <a:ext uri="{FF2B5EF4-FFF2-40B4-BE49-F238E27FC236}">
                <a16:creationId xmlns:a16="http://schemas.microsoft.com/office/drawing/2014/main" id="{0B8D04E7-13C9-003C-0D39-A6D1E517F8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46022" y="4885706"/>
            <a:ext cx="413585" cy="413585"/>
          </a:xfrm>
          <a:prstGeom prst="rect">
            <a:avLst/>
          </a:prstGeom>
        </p:spPr>
      </p:pic>
      <p:pic>
        <p:nvPicPr>
          <p:cNvPr id="18" name="Graphic 17" descr="Document outline">
            <a:extLst>
              <a:ext uri="{FF2B5EF4-FFF2-40B4-BE49-F238E27FC236}">
                <a16:creationId xmlns:a16="http://schemas.microsoft.com/office/drawing/2014/main" id="{94737FDD-DE9D-A33C-E3EC-295C0E4D61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4476" y="3443631"/>
            <a:ext cx="703669" cy="703669"/>
          </a:xfrm>
          <a:prstGeom prst="rect">
            <a:avLst/>
          </a:prstGeom>
        </p:spPr>
      </p:pic>
      <p:pic>
        <p:nvPicPr>
          <p:cNvPr id="22" name="Graphic 21" descr="Teacher outline">
            <a:extLst>
              <a:ext uri="{FF2B5EF4-FFF2-40B4-BE49-F238E27FC236}">
                <a16:creationId xmlns:a16="http://schemas.microsoft.com/office/drawing/2014/main" id="{EF1839CC-133E-D0BA-01C4-3F2A5F5C16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46276" y="2616680"/>
            <a:ext cx="586144" cy="586144"/>
          </a:xfrm>
          <a:prstGeom prst="rect">
            <a:avLst/>
          </a:prstGeom>
        </p:spPr>
      </p:pic>
      <p:pic>
        <p:nvPicPr>
          <p:cNvPr id="24" name="Graphic 23" descr="Meeting outline">
            <a:extLst>
              <a:ext uri="{FF2B5EF4-FFF2-40B4-BE49-F238E27FC236}">
                <a16:creationId xmlns:a16="http://schemas.microsoft.com/office/drawing/2014/main" id="{6F81BD73-E5FA-476B-7CF9-C061088ED0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41715" y="2576074"/>
            <a:ext cx="541316" cy="541316"/>
          </a:xfrm>
          <a:prstGeom prst="rect">
            <a:avLst/>
          </a:prstGeom>
        </p:spPr>
      </p:pic>
      <p:pic>
        <p:nvPicPr>
          <p:cNvPr id="30" name="Graphic 29" descr="Female Profile outline">
            <a:extLst>
              <a:ext uri="{FF2B5EF4-FFF2-40B4-BE49-F238E27FC236}">
                <a16:creationId xmlns:a16="http://schemas.microsoft.com/office/drawing/2014/main" id="{1C604AAA-848B-D055-090B-7ACECBEF09D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17028" y="2247503"/>
            <a:ext cx="496760" cy="496760"/>
          </a:xfrm>
          <a:prstGeom prst="rect">
            <a:avLst/>
          </a:prstGeom>
        </p:spPr>
      </p:pic>
      <p:pic>
        <p:nvPicPr>
          <p:cNvPr id="32" name="Graphic 31" descr="Radio microphone outline">
            <a:extLst>
              <a:ext uri="{FF2B5EF4-FFF2-40B4-BE49-F238E27FC236}">
                <a16:creationId xmlns:a16="http://schemas.microsoft.com/office/drawing/2014/main" id="{87B860CA-E82C-0750-E3A4-793A98357CC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360431" y="2380258"/>
            <a:ext cx="314253" cy="314253"/>
          </a:xfrm>
          <a:prstGeom prst="rect">
            <a:avLst/>
          </a:prstGeom>
        </p:spPr>
      </p:pic>
      <p:pic>
        <p:nvPicPr>
          <p:cNvPr id="36" name="Graphic 35" descr="Doctor male outline">
            <a:extLst>
              <a:ext uri="{FF2B5EF4-FFF2-40B4-BE49-F238E27FC236}">
                <a16:creationId xmlns:a16="http://schemas.microsoft.com/office/drawing/2014/main" id="{3A51135F-C20F-B9AD-748E-239E1CDFEDF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38703" y="1330501"/>
            <a:ext cx="557863" cy="557863"/>
          </a:xfrm>
          <a:prstGeom prst="rect">
            <a:avLst/>
          </a:prstGeom>
        </p:spPr>
      </p:pic>
      <p:pic>
        <p:nvPicPr>
          <p:cNvPr id="38" name="Graphic 37" descr="Woman with kid outline">
            <a:extLst>
              <a:ext uri="{FF2B5EF4-FFF2-40B4-BE49-F238E27FC236}">
                <a16:creationId xmlns:a16="http://schemas.microsoft.com/office/drawing/2014/main" id="{B7E0E177-7648-2C58-605E-61637FE1EBA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567243" y="1454820"/>
            <a:ext cx="392765" cy="392765"/>
          </a:xfrm>
          <a:prstGeom prst="rect">
            <a:avLst/>
          </a:prstGeom>
        </p:spPr>
      </p:pic>
      <p:pic>
        <p:nvPicPr>
          <p:cNvPr id="40" name="Graphic 39" descr="Man with baby outline">
            <a:extLst>
              <a:ext uri="{FF2B5EF4-FFF2-40B4-BE49-F238E27FC236}">
                <a16:creationId xmlns:a16="http://schemas.microsoft.com/office/drawing/2014/main" id="{47D4EFAD-0854-FE41-DD4B-A18B6371552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382169" y="1651203"/>
            <a:ext cx="370147" cy="370147"/>
          </a:xfrm>
          <a:prstGeom prst="rect">
            <a:avLst/>
          </a:prstGeom>
        </p:spPr>
      </p:pic>
      <p:pic>
        <p:nvPicPr>
          <p:cNvPr id="42" name="Graphic 41" descr="Universal access outline">
            <a:extLst>
              <a:ext uri="{FF2B5EF4-FFF2-40B4-BE49-F238E27FC236}">
                <a16:creationId xmlns:a16="http://schemas.microsoft.com/office/drawing/2014/main" id="{31127DE8-29DD-D791-6A11-46512A31E6A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22488" y="1746770"/>
            <a:ext cx="392765" cy="392765"/>
          </a:xfrm>
          <a:prstGeom prst="rect">
            <a:avLst/>
          </a:prstGeom>
        </p:spPr>
      </p:pic>
      <p:pic>
        <p:nvPicPr>
          <p:cNvPr id="44" name="Graphic 43" descr="Dance outline">
            <a:extLst>
              <a:ext uri="{FF2B5EF4-FFF2-40B4-BE49-F238E27FC236}">
                <a16:creationId xmlns:a16="http://schemas.microsoft.com/office/drawing/2014/main" id="{0FD1AB72-1AA1-0226-2F58-AEB3B7ED12D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695985" y="685653"/>
            <a:ext cx="496760" cy="496760"/>
          </a:xfrm>
          <a:prstGeom prst="rect">
            <a:avLst/>
          </a:prstGeom>
        </p:spPr>
      </p:pic>
      <p:pic>
        <p:nvPicPr>
          <p:cNvPr id="48" name="Graphic 47" descr="Person in wheelchair outline">
            <a:extLst>
              <a:ext uri="{FF2B5EF4-FFF2-40B4-BE49-F238E27FC236}">
                <a16:creationId xmlns:a16="http://schemas.microsoft.com/office/drawing/2014/main" id="{E0EB7D23-EF5D-E434-CA71-13F46A9F3F0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697163" y="576551"/>
            <a:ext cx="325499" cy="325499"/>
          </a:xfrm>
          <a:prstGeom prst="rect">
            <a:avLst/>
          </a:prstGeom>
        </p:spPr>
      </p:pic>
      <p:pic>
        <p:nvPicPr>
          <p:cNvPr id="50" name="Graphic 49" descr="Heart with pulse outline">
            <a:extLst>
              <a:ext uri="{FF2B5EF4-FFF2-40B4-BE49-F238E27FC236}">
                <a16:creationId xmlns:a16="http://schemas.microsoft.com/office/drawing/2014/main" id="{4C73A350-AC42-4972-614A-D7EBCC828AD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825202" y="428085"/>
            <a:ext cx="339223" cy="339223"/>
          </a:xfrm>
          <a:prstGeom prst="rect">
            <a:avLst/>
          </a:prstGeom>
        </p:spPr>
      </p:pic>
      <p:sp>
        <p:nvSpPr>
          <p:cNvPr id="55" name="TextBox 54">
            <a:extLst>
              <a:ext uri="{FF2B5EF4-FFF2-40B4-BE49-F238E27FC236}">
                <a16:creationId xmlns:a16="http://schemas.microsoft.com/office/drawing/2014/main" id="{71713D98-5CC2-DE7A-DF0F-AB732AD3DD19}"/>
              </a:ext>
            </a:extLst>
          </p:cNvPr>
          <p:cNvSpPr txBox="1"/>
          <p:nvPr/>
        </p:nvSpPr>
        <p:spPr>
          <a:xfrm>
            <a:off x="10043036" y="2171762"/>
            <a:ext cx="1919899" cy="912814"/>
          </a:xfrm>
          <a:prstGeom prst="rect">
            <a:avLst/>
          </a:prstGeom>
          <a:noFill/>
        </p:spPr>
        <p:txBody>
          <a:bodyPr wrap="square" rtlCol="0">
            <a:spAutoFit/>
          </a:bodyPr>
          <a:lstStyle/>
          <a:p>
            <a:r>
              <a:rPr lang="en-US" sz="1333">
                <a:solidFill>
                  <a:schemeClr val="bg1">
                    <a:lumMod val="65000"/>
                  </a:schemeClr>
                </a:solidFill>
              </a:rPr>
              <a:t>Research translation (findings shared via media, conferences, advisory groups, etc.)</a:t>
            </a:r>
            <a:endParaRPr lang="en-AU" sz="1333">
              <a:solidFill>
                <a:schemeClr val="bg1">
                  <a:lumMod val="65000"/>
                </a:schemeClr>
              </a:solidFill>
            </a:endParaRPr>
          </a:p>
        </p:txBody>
      </p:sp>
      <p:sp>
        <p:nvSpPr>
          <p:cNvPr id="56" name="TextBox 55">
            <a:extLst>
              <a:ext uri="{FF2B5EF4-FFF2-40B4-BE49-F238E27FC236}">
                <a16:creationId xmlns:a16="http://schemas.microsoft.com/office/drawing/2014/main" id="{D52085DA-EB82-F12B-E9C0-46D31324C6DF}"/>
              </a:ext>
            </a:extLst>
          </p:cNvPr>
          <p:cNvSpPr txBox="1"/>
          <p:nvPr/>
        </p:nvSpPr>
        <p:spPr>
          <a:xfrm>
            <a:off x="9302890" y="1398799"/>
            <a:ext cx="1919899" cy="502573"/>
          </a:xfrm>
          <a:prstGeom prst="rect">
            <a:avLst/>
          </a:prstGeom>
          <a:noFill/>
        </p:spPr>
        <p:txBody>
          <a:bodyPr wrap="square" rtlCol="0">
            <a:spAutoFit/>
          </a:bodyPr>
          <a:lstStyle/>
          <a:p>
            <a:r>
              <a:rPr lang="en-US" sz="1333">
                <a:solidFill>
                  <a:schemeClr val="bg1">
                    <a:lumMod val="65000"/>
                  </a:schemeClr>
                </a:solidFill>
              </a:rPr>
              <a:t>Research adopted in practice </a:t>
            </a:r>
            <a:endParaRPr lang="en-AU" sz="1333">
              <a:solidFill>
                <a:schemeClr val="bg1">
                  <a:lumMod val="65000"/>
                </a:schemeClr>
              </a:solidFill>
            </a:endParaRPr>
          </a:p>
        </p:txBody>
      </p:sp>
      <p:sp>
        <p:nvSpPr>
          <p:cNvPr id="57" name="TextBox 56">
            <a:extLst>
              <a:ext uri="{FF2B5EF4-FFF2-40B4-BE49-F238E27FC236}">
                <a16:creationId xmlns:a16="http://schemas.microsoft.com/office/drawing/2014/main" id="{E57EC225-FC47-6C65-CA59-9FBCA332E78D}"/>
              </a:ext>
            </a:extLst>
          </p:cNvPr>
          <p:cNvSpPr txBox="1"/>
          <p:nvPr/>
        </p:nvSpPr>
        <p:spPr>
          <a:xfrm>
            <a:off x="8114593" y="366349"/>
            <a:ext cx="2163552" cy="912814"/>
          </a:xfrm>
          <a:prstGeom prst="rect">
            <a:avLst/>
          </a:prstGeom>
          <a:noFill/>
        </p:spPr>
        <p:txBody>
          <a:bodyPr wrap="square" rtlCol="0">
            <a:spAutoFit/>
          </a:bodyPr>
          <a:lstStyle/>
          <a:p>
            <a:r>
              <a:rPr lang="en-US" sz="1333" b="1"/>
              <a:t>Research impact </a:t>
            </a:r>
            <a:r>
              <a:rPr lang="en-US" sz="1333"/>
              <a:t>= the effect after it has been adopted, adapted for use, etc. </a:t>
            </a:r>
            <a:endParaRPr lang="en-AU" sz="1333"/>
          </a:p>
        </p:txBody>
      </p:sp>
      <p:cxnSp>
        <p:nvCxnSpPr>
          <p:cNvPr id="59" name="Connector: Curved 58">
            <a:extLst>
              <a:ext uri="{FF2B5EF4-FFF2-40B4-BE49-F238E27FC236}">
                <a16:creationId xmlns:a16="http://schemas.microsoft.com/office/drawing/2014/main" id="{414E56B7-0023-2A3C-0EBC-C15D3D772AD1}"/>
              </a:ext>
            </a:extLst>
          </p:cNvPr>
          <p:cNvCxnSpPr>
            <a:cxnSpLocks/>
          </p:cNvCxnSpPr>
          <p:nvPr/>
        </p:nvCxnSpPr>
        <p:spPr>
          <a:xfrm>
            <a:off x="6289773" y="5086696"/>
            <a:ext cx="303480" cy="228883"/>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7F3D5C24-6C93-4E5E-E624-45ACD195238C}"/>
              </a:ext>
            </a:extLst>
          </p:cNvPr>
          <p:cNvCxnSpPr>
            <a:cxnSpLocks/>
          </p:cNvCxnSpPr>
          <p:nvPr/>
        </p:nvCxnSpPr>
        <p:spPr>
          <a:xfrm flipV="1">
            <a:off x="7131378" y="5437945"/>
            <a:ext cx="266857" cy="212833"/>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Curved 66">
            <a:extLst>
              <a:ext uri="{FF2B5EF4-FFF2-40B4-BE49-F238E27FC236}">
                <a16:creationId xmlns:a16="http://schemas.microsoft.com/office/drawing/2014/main" id="{CDC798EE-9E1E-F711-0062-836886BF4BDA}"/>
              </a:ext>
            </a:extLst>
          </p:cNvPr>
          <p:cNvCxnSpPr>
            <a:cxnSpLocks/>
          </p:cNvCxnSpPr>
          <p:nvPr/>
        </p:nvCxnSpPr>
        <p:spPr>
          <a:xfrm rot="16200000" flipV="1">
            <a:off x="9684716" y="1837007"/>
            <a:ext cx="419027" cy="386725"/>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Curved 70">
            <a:extLst>
              <a:ext uri="{FF2B5EF4-FFF2-40B4-BE49-F238E27FC236}">
                <a16:creationId xmlns:a16="http://schemas.microsoft.com/office/drawing/2014/main" id="{4BAD24F5-7153-ED03-1312-C8B9AD42AB2C}"/>
              </a:ext>
            </a:extLst>
          </p:cNvPr>
          <p:cNvCxnSpPr>
            <a:cxnSpLocks/>
          </p:cNvCxnSpPr>
          <p:nvPr/>
        </p:nvCxnSpPr>
        <p:spPr>
          <a:xfrm rot="16200000" flipV="1">
            <a:off x="9017427" y="1075681"/>
            <a:ext cx="403428" cy="354851"/>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3" name="Graphic 72" descr="Microscope outline">
            <a:extLst>
              <a:ext uri="{FF2B5EF4-FFF2-40B4-BE49-F238E27FC236}">
                <a16:creationId xmlns:a16="http://schemas.microsoft.com/office/drawing/2014/main" id="{A735B41F-583C-BC45-2AC3-DD50738C0D1C}"/>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818871" y="4228927"/>
            <a:ext cx="541316" cy="541316"/>
          </a:xfrm>
          <a:prstGeom prst="rect">
            <a:avLst/>
          </a:prstGeom>
        </p:spPr>
      </p:pic>
      <p:cxnSp>
        <p:nvCxnSpPr>
          <p:cNvPr id="77" name="Connector: Curved 76">
            <a:extLst>
              <a:ext uri="{FF2B5EF4-FFF2-40B4-BE49-F238E27FC236}">
                <a16:creationId xmlns:a16="http://schemas.microsoft.com/office/drawing/2014/main" id="{E4A52F15-5698-0C5D-C133-EE53A52516CF}"/>
              </a:ext>
            </a:extLst>
          </p:cNvPr>
          <p:cNvCxnSpPr>
            <a:stCxn id="14" idx="3"/>
          </p:cNvCxnSpPr>
          <p:nvPr/>
        </p:nvCxnSpPr>
        <p:spPr>
          <a:xfrm flipV="1">
            <a:off x="8459607" y="4727690"/>
            <a:ext cx="379096" cy="364809"/>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Curved 81">
            <a:extLst>
              <a:ext uri="{FF2B5EF4-FFF2-40B4-BE49-F238E27FC236}">
                <a16:creationId xmlns:a16="http://schemas.microsoft.com/office/drawing/2014/main" id="{378973D0-EFFC-1E3A-6C58-FDDE1DF89677}"/>
              </a:ext>
            </a:extLst>
          </p:cNvPr>
          <p:cNvCxnSpPr>
            <a:cxnSpLocks/>
          </p:cNvCxnSpPr>
          <p:nvPr/>
        </p:nvCxnSpPr>
        <p:spPr>
          <a:xfrm flipV="1">
            <a:off x="9359783" y="4240451"/>
            <a:ext cx="223248" cy="367317"/>
          </a:xfrm>
          <a:prstGeom prst="curvedConnector2">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Curved 85">
            <a:extLst>
              <a:ext uri="{FF2B5EF4-FFF2-40B4-BE49-F238E27FC236}">
                <a16:creationId xmlns:a16="http://schemas.microsoft.com/office/drawing/2014/main" id="{91894706-9594-15CB-8B8D-AF7534C715ED}"/>
              </a:ext>
            </a:extLst>
          </p:cNvPr>
          <p:cNvCxnSpPr>
            <a:cxnSpLocks/>
          </p:cNvCxnSpPr>
          <p:nvPr/>
        </p:nvCxnSpPr>
        <p:spPr>
          <a:xfrm rot="5400000" flipH="1" flipV="1">
            <a:off x="9930508" y="3262844"/>
            <a:ext cx="368843" cy="54675"/>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Earth globe: Africa and Europe with solid fill">
            <a:extLst>
              <a:ext uri="{FF2B5EF4-FFF2-40B4-BE49-F238E27FC236}">
                <a16:creationId xmlns:a16="http://schemas.microsoft.com/office/drawing/2014/main" id="{17A00B14-3FA9-C88F-A4A8-E76A957E4C7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404849" y="608877"/>
            <a:ext cx="560343" cy="560343"/>
          </a:xfrm>
          <a:prstGeom prst="rect">
            <a:avLst/>
          </a:prstGeom>
        </p:spPr>
      </p:pic>
      <p:sp>
        <p:nvSpPr>
          <p:cNvPr id="17" name="TextBox 16">
            <a:extLst>
              <a:ext uri="{FF2B5EF4-FFF2-40B4-BE49-F238E27FC236}">
                <a16:creationId xmlns:a16="http://schemas.microsoft.com/office/drawing/2014/main" id="{A8388CAC-5A83-9F91-B72A-3AF05EB4FB4C}"/>
              </a:ext>
            </a:extLst>
          </p:cNvPr>
          <p:cNvSpPr txBox="1"/>
          <p:nvPr/>
        </p:nvSpPr>
        <p:spPr>
          <a:xfrm>
            <a:off x="4298500" y="593901"/>
            <a:ext cx="2189483" cy="502573"/>
          </a:xfrm>
          <a:prstGeom prst="rect">
            <a:avLst/>
          </a:prstGeom>
          <a:noFill/>
        </p:spPr>
        <p:txBody>
          <a:bodyPr wrap="square" rtlCol="0">
            <a:spAutoFit/>
          </a:bodyPr>
          <a:lstStyle/>
          <a:p>
            <a:pPr algn="r"/>
            <a:r>
              <a:rPr lang="en-US" sz="1333"/>
              <a:t>How far has the benefit been felt geographically? </a:t>
            </a:r>
            <a:endParaRPr lang="en-AU" sz="1333"/>
          </a:p>
        </p:txBody>
      </p:sp>
      <p:pic>
        <p:nvPicPr>
          <p:cNvPr id="20" name="Graphic 19" descr="Aspiration outline">
            <a:extLst>
              <a:ext uri="{FF2B5EF4-FFF2-40B4-BE49-F238E27FC236}">
                <a16:creationId xmlns:a16="http://schemas.microsoft.com/office/drawing/2014/main" id="{32EDD52A-4664-90AF-71D4-C921D9351412}"/>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383900" y="1226676"/>
            <a:ext cx="609600" cy="609600"/>
          </a:xfrm>
          <a:prstGeom prst="rect">
            <a:avLst/>
          </a:prstGeom>
        </p:spPr>
      </p:pic>
      <p:sp>
        <p:nvSpPr>
          <p:cNvPr id="29" name="TextBox 28">
            <a:extLst>
              <a:ext uri="{FF2B5EF4-FFF2-40B4-BE49-F238E27FC236}">
                <a16:creationId xmlns:a16="http://schemas.microsoft.com/office/drawing/2014/main" id="{3B70CE87-6A8B-F463-A845-D4FA8F8DC660}"/>
              </a:ext>
            </a:extLst>
          </p:cNvPr>
          <p:cNvSpPr txBox="1"/>
          <p:nvPr/>
        </p:nvSpPr>
        <p:spPr>
          <a:xfrm>
            <a:off x="3817173" y="1144595"/>
            <a:ext cx="2664835" cy="707694"/>
          </a:xfrm>
          <a:prstGeom prst="rect">
            <a:avLst/>
          </a:prstGeom>
          <a:noFill/>
        </p:spPr>
        <p:txBody>
          <a:bodyPr wrap="square" rtlCol="0">
            <a:spAutoFit/>
          </a:bodyPr>
          <a:lstStyle/>
          <a:p>
            <a:pPr algn="r"/>
            <a:r>
              <a:rPr lang="en-US" sz="1333"/>
              <a:t>Has the benefit been experienced by hard-to-reach or hardly-reached groups? </a:t>
            </a:r>
            <a:endParaRPr lang="en-AU" sz="1333"/>
          </a:p>
        </p:txBody>
      </p:sp>
      <p:cxnSp>
        <p:nvCxnSpPr>
          <p:cNvPr id="33" name="Connector: Curved 32">
            <a:extLst>
              <a:ext uri="{FF2B5EF4-FFF2-40B4-BE49-F238E27FC236}">
                <a16:creationId xmlns:a16="http://schemas.microsoft.com/office/drawing/2014/main" id="{725EB10C-A96F-EDDA-6338-C587455E94AC}"/>
              </a:ext>
            </a:extLst>
          </p:cNvPr>
          <p:cNvCxnSpPr>
            <a:cxnSpLocks/>
            <a:endCxn id="16" idx="3"/>
          </p:cNvCxnSpPr>
          <p:nvPr/>
        </p:nvCxnSpPr>
        <p:spPr>
          <a:xfrm rot="10800000" flipV="1">
            <a:off x="6965193" y="608873"/>
            <a:ext cx="685951" cy="28017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820F5541-5883-EC02-1F57-5C4BCECD748F}"/>
              </a:ext>
            </a:extLst>
          </p:cNvPr>
          <p:cNvCxnSpPr/>
          <p:nvPr/>
        </p:nvCxnSpPr>
        <p:spPr>
          <a:xfrm rot="10800000" flipV="1">
            <a:off x="7002533" y="757361"/>
            <a:ext cx="592633" cy="487376"/>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4524F8B-9FB9-87D4-B24C-67006756886A}"/>
              </a:ext>
            </a:extLst>
          </p:cNvPr>
          <p:cNvSpPr txBox="1"/>
          <p:nvPr/>
        </p:nvSpPr>
        <p:spPr>
          <a:xfrm>
            <a:off x="7341331" y="5252586"/>
            <a:ext cx="6096000" cy="297454"/>
          </a:xfrm>
          <a:prstGeom prst="rect">
            <a:avLst/>
          </a:prstGeom>
          <a:noFill/>
        </p:spPr>
        <p:txBody>
          <a:bodyPr wrap="square">
            <a:spAutoFit/>
          </a:bodyPr>
          <a:lstStyle/>
          <a:p>
            <a:r>
              <a:rPr lang="en-US" sz="1333">
                <a:solidFill>
                  <a:schemeClr val="bg1">
                    <a:lumMod val="65000"/>
                  </a:schemeClr>
                </a:solidFill>
              </a:rPr>
              <a:t>Community and consumer engagement</a:t>
            </a:r>
            <a:endParaRPr lang="en-AU" sz="1333">
              <a:solidFill>
                <a:schemeClr val="bg1">
                  <a:lumMod val="65000"/>
                </a:schemeClr>
              </a:solidFill>
            </a:endParaRPr>
          </a:p>
        </p:txBody>
      </p:sp>
      <p:sp>
        <p:nvSpPr>
          <p:cNvPr id="43" name="TextBox 42">
            <a:extLst>
              <a:ext uri="{FF2B5EF4-FFF2-40B4-BE49-F238E27FC236}">
                <a16:creationId xmlns:a16="http://schemas.microsoft.com/office/drawing/2014/main" id="{E1ED5D42-6487-51C6-A9F6-E303F15422AD}"/>
              </a:ext>
            </a:extLst>
          </p:cNvPr>
          <p:cNvSpPr txBox="1"/>
          <p:nvPr/>
        </p:nvSpPr>
        <p:spPr>
          <a:xfrm>
            <a:off x="6605785" y="5634244"/>
            <a:ext cx="1471092" cy="297454"/>
          </a:xfrm>
          <a:prstGeom prst="rect">
            <a:avLst/>
          </a:prstGeom>
          <a:noFill/>
        </p:spPr>
        <p:txBody>
          <a:bodyPr wrap="square">
            <a:spAutoFit/>
          </a:bodyPr>
          <a:lstStyle/>
          <a:p>
            <a:r>
              <a:rPr lang="en-US" sz="1333">
                <a:solidFill>
                  <a:schemeClr val="bg1">
                    <a:lumMod val="65000"/>
                  </a:schemeClr>
                </a:solidFill>
              </a:rPr>
              <a:t>Research idea</a:t>
            </a:r>
            <a:endParaRPr lang="en-AU" sz="1333">
              <a:solidFill>
                <a:schemeClr val="bg1">
                  <a:lumMod val="65000"/>
                </a:schemeClr>
              </a:solidFill>
            </a:endParaRPr>
          </a:p>
        </p:txBody>
      </p:sp>
      <p:sp>
        <p:nvSpPr>
          <p:cNvPr id="46" name="TextBox 45">
            <a:extLst>
              <a:ext uri="{FF2B5EF4-FFF2-40B4-BE49-F238E27FC236}">
                <a16:creationId xmlns:a16="http://schemas.microsoft.com/office/drawing/2014/main" id="{F16AB33E-A7C9-5152-C097-0793F6357FC0}"/>
              </a:ext>
            </a:extLst>
          </p:cNvPr>
          <p:cNvSpPr txBox="1"/>
          <p:nvPr/>
        </p:nvSpPr>
        <p:spPr>
          <a:xfrm>
            <a:off x="5499437" y="5216066"/>
            <a:ext cx="1077416" cy="297454"/>
          </a:xfrm>
          <a:prstGeom prst="rect">
            <a:avLst/>
          </a:prstGeom>
          <a:noFill/>
        </p:spPr>
        <p:txBody>
          <a:bodyPr wrap="square">
            <a:spAutoFit/>
          </a:bodyPr>
          <a:lstStyle/>
          <a:p>
            <a:r>
              <a:rPr lang="en-US" sz="1333">
                <a:solidFill>
                  <a:schemeClr val="bg1">
                    <a:lumMod val="65000"/>
                  </a:schemeClr>
                </a:solidFill>
              </a:rPr>
              <a:t>Researcher</a:t>
            </a:r>
            <a:endParaRPr lang="en-AU" sz="1333"/>
          </a:p>
        </p:txBody>
      </p:sp>
      <p:sp>
        <p:nvSpPr>
          <p:cNvPr id="49" name="TextBox 48">
            <a:extLst>
              <a:ext uri="{FF2B5EF4-FFF2-40B4-BE49-F238E27FC236}">
                <a16:creationId xmlns:a16="http://schemas.microsoft.com/office/drawing/2014/main" id="{A46B3FBB-424D-C2BF-25D8-DF25C0F798E9}"/>
              </a:ext>
            </a:extLst>
          </p:cNvPr>
          <p:cNvSpPr txBox="1"/>
          <p:nvPr/>
        </p:nvSpPr>
        <p:spPr>
          <a:xfrm>
            <a:off x="8748006" y="4706781"/>
            <a:ext cx="2264628" cy="297454"/>
          </a:xfrm>
          <a:prstGeom prst="rect">
            <a:avLst/>
          </a:prstGeom>
          <a:noFill/>
        </p:spPr>
        <p:txBody>
          <a:bodyPr wrap="square">
            <a:spAutoFit/>
          </a:bodyPr>
          <a:lstStyle/>
          <a:p>
            <a:r>
              <a:rPr lang="en-US" sz="1333">
                <a:solidFill>
                  <a:schemeClr val="bg1">
                    <a:lumMod val="65000"/>
                  </a:schemeClr>
                </a:solidFill>
              </a:rPr>
              <a:t>Research conducted</a:t>
            </a:r>
            <a:endParaRPr lang="en-AU" sz="1333">
              <a:solidFill>
                <a:schemeClr val="bg1">
                  <a:lumMod val="65000"/>
                </a:schemeClr>
              </a:solidFill>
            </a:endParaRPr>
          </a:p>
        </p:txBody>
      </p:sp>
      <p:sp>
        <p:nvSpPr>
          <p:cNvPr id="60" name="TextBox 59">
            <a:extLst>
              <a:ext uri="{FF2B5EF4-FFF2-40B4-BE49-F238E27FC236}">
                <a16:creationId xmlns:a16="http://schemas.microsoft.com/office/drawing/2014/main" id="{0AA59B52-D504-E699-DF0C-91DC79C8ED40}"/>
              </a:ext>
            </a:extLst>
          </p:cNvPr>
          <p:cNvSpPr txBox="1"/>
          <p:nvPr/>
        </p:nvSpPr>
        <p:spPr>
          <a:xfrm>
            <a:off x="9546276" y="4072048"/>
            <a:ext cx="1814840" cy="297454"/>
          </a:xfrm>
          <a:prstGeom prst="rect">
            <a:avLst/>
          </a:prstGeom>
          <a:noFill/>
        </p:spPr>
        <p:txBody>
          <a:bodyPr wrap="square">
            <a:spAutoFit/>
          </a:bodyPr>
          <a:lstStyle/>
          <a:p>
            <a:r>
              <a:rPr lang="en-US" sz="1333">
                <a:solidFill>
                  <a:schemeClr val="bg1">
                    <a:lumMod val="65000"/>
                  </a:schemeClr>
                </a:solidFill>
              </a:rPr>
              <a:t>Publication</a:t>
            </a:r>
            <a:endParaRPr lang="en-AU" sz="1333"/>
          </a:p>
        </p:txBody>
      </p:sp>
      <p:sp>
        <p:nvSpPr>
          <p:cNvPr id="63" name="TextBox 62">
            <a:extLst>
              <a:ext uri="{FF2B5EF4-FFF2-40B4-BE49-F238E27FC236}">
                <a16:creationId xmlns:a16="http://schemas.microsoft.com/office/drawing/2014/main" id="{D6A9DB81-68B8-5258-4962-AE10EFCC6ADD}"/>
              </a:ext>
            </a:extLst>
          </p:cNvPr>
          <p:cNvSpPr txBox="1"/>
          <p:nvPr/>
        </p:nvSpPr>
        <p:spPr>
          <a:xfrm>
            <a:off x="4686448" y="232208"/>
            <a:ext cx="6719147" cy="379656"/>
          </a:xfrm>
          <a:prstGeom prst="rect">
            <a:avLst/>
          </a:prstGeom>
          <a:noFill/>
        </p:spPr>
        <p:txBody>
          <a:bodyPr wrap="square">
            <a:spAutoFit/>
          </a:bodyPr>
          <a:lstStyle/>
          <a:p>
            <a:r>
              <a:rPr lang="en-US" sz="1867" b="1"/>
              <a:t>Reach of impact </a:t>
            </a:r>
            <a:endParaRPr lang="en-AU" sz="2400"/>
          </a:p>
        </p:txBody>
      </p:sp>
      <p:sp>
        <p:nvSpPr>
          <p:cNvPr id="2" name="Oval 1">
            <a:extLst>
              <a:ext uri="{FF2B5EF4-FFF2-40B4-BE49-F238E27FC236}">
                <a16:creationId xmlns:a16="http://schemas.microsoft.com/office/drawing/2014/main" id="{9C3785EB-09D9-B019-7D24-C7EE327B3267}"/>
              </a:ext>
            </a:extLst>
          </p:cNvPr>
          <p:cNvSpPr/>
          <p:nvPr/>
        </p:nvSpPr>
        <p:spPr>
          <a:xfrm>
            <a:off x="402007" y="394231"/>
            <a:ext cx="733491" cy="73349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Graphic 6" descr="Globe outline">
            <a:extLst>
              <a:ext uri="{FF2B5EF4-FFF2-40B4-BE49-F238E27FC236}">
                <a16:creationId xmlns:a16="http://schemas.microsoft.com/office/drawing/2014/main" id="{9F81A720-F322-4DD8-04B3-637BA7B18B48}"/>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22096" y="514320"/>
            <a:ext cx="493313" cy="493313"/>
          </a:xfrm>
          <a:prstGeom prst="rect">
            <a:avLst/>
          </a:prstGeom>
        </p:spPr>
      </p:pic>
    </p:spTree>
    <p:extLst>
      <p:ext uri="{BB962C8B-B14F-4D97-AF65-F5344CB8AC3E}">
        <p14:creationId xmlns:p14="http://schemas.microsoft.com/office/powerpoint/2010/main" val="3441091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2A28F3-CBE9-7F56-40A7-B8B8657AFF4C}"/>
              </a:ext>
            </a:extLst>
          </p:cNvPr>
          <p:cNvSpPr txBox="1">
            <a:spLocks/>
          </p:cNvSpPr>
          <p:nvPr/>
        </p:nvSpPr>
        <p:spPr>
          <a:xfrm>
            <a:off x="1289189" y="289073"/>
            <a:ext cx="10028556" cy="950260"/>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D3D4321-E152-7796-5E1A-4C1DFD750E70}"/>
              </a:ext>
            </a:extLst>
          </p:cNvPr>
          <p:cNvSpPr txBox="1">
            <a:spLocks/>
          </p:cNvSpPr>
          <p:nvPr/>
        </p:nvSpPr>
        <p:spPr>
          <a:xfrm>
            <a:off x="1289187" y="289072"/>
            <a:ext cx="10028556" cy="1219200"/>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r>
              <a:rPr lang="en-AU" sz="1867">
                <a:solidFill>
                  <a:schemeClr val="accent1"/>
                </a:solidFill>
                <a:latin typeface="Arial" panose="020B0604020202020204" pitchFamily="34" charset="0"/>
                <a:cs typeface="Arial" panose="020B0604020202020204" pitchFamily="34" charset="0"/>
              </a:rPr>
              <a:t>Reach of impact </a:t>
            </a:r>
          </a:p>
          <a:p>
            <a:pPr lvl="0">
              <a:lnSpc>
                <a:spcPct val="100000"/>
              </a:lnSpc>
            </a:pPr>
            <a:endParaRPr lang="en-AU" sz="1867">
              <a:solidFill>
                <a:schemeClr val="accent1"/>
              </a:solidFill>
              <a:latin typeface="Arial" panose="020B0604020202020204" pitchFamily="34" charset="0"/>
              <a:cs typeface="Arial" panose="020B0604020202020204" pitchFamily="34" charset="0"/>
            </a:endParaRPr>
          </a:p>
          <a:p>
            <a:pPr>
              <a:lnSpc>
                <a:spcPct val="107000"/>
              </a:lnSpc>
              <a:spcAft>
                <a:spcPts val="1067"/>
              </a:spcAft>
            </a:pPr>
            <a:r>
              <a:rPr lang="en-AU" sz="1867" kern="100">
                <a:solidFill>
                  <a:schemeClr val="tx1"/>
                </a:solidFill>
                <a:latin typeface="Arial" panose="020B0604020202020204" pitchFamily="34" charset="0"/>
                <a:ea typeface="Calibri" panose="020F0502020204030204" pitchFamily="34" charset="0"/>
                <a:cs typeface="Arial" panose="020B0604020202020204" pitchFamily="34" charset="0"/>
              </a:rPr>
              <a:t>How far has the benefit been felt? </a:t>
            </a: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Either: </a:t>
            </a:r>
          </a:p>
          <a:p>
            <a:pPr marL="457189" indent="-457189">
              <a:lnSpc>
                <a:spcPct val="107000"/>
              </a:lnSpc>
              <a:spcAft>
                <a:spcPts val="1067"/>
              </a:spcAft>
              <a:buAutoNum type="arabicPeriod"/>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Geographic –national or international (explicitly name beneficiaries)</a:t>
            </a:r>
          </a:p>
          <a:p>
            <a:pPr marL="457189" indent="-457189">
              <a:lnSpc>
                <a:spcPct val="107000"/>
              </a:lnSpc>
              <a:spcAft>
                <a:spcPts val="1067"/>
              </a:spcAft>
              <a:buAutoNum type="arabicPeriod"/>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Hard to reach - or hardly reached group of people or other beneficiary type </a:t>
            </a: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Note: Always provide context in the case of reaching underserved groups to demonstrate the importance of the research reach.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r>
              <a:rPr lang="en-AU" sz="1867" kern="100">
                <a:solidFill>
                  <a:schemeClr val="tx1"/>
                </a:solidFill>
                <a:latin typeface="Arial" panose="020B0604020202020204" pitchFamily="34" charset="0"/>
                <a:ea typeface="Calibri" panose="020F0502020204030204" pitchFamily="34" charset="0"/>
                <a:cs typeface="Arial" panose="020B0604020202020204" pitchFamily="34" charset="0"/>
              </a:rPr>
              <a:t>…relative to the type of impact…</a:t>
            </a: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If economic impact is claimed, is this in one location, at a national level, or internationally? </a:t>
            </a: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If health impact is claimed, could this only be expected to apply to a specific group of people based on the research? Or could it apply to populations? </a:t>
            </a:r>
          </a:p>
        </p:txBody>
      </p:sp>
      <p:sp>
        <p:nvSpPr>
          <p:cNvPr id="6" name="Oval 5">
            <a:extLst>
              <a:ext uri="{FF2B5EF4-FFF2-40B4-BE49-F238E27FC236}">
                <a16:creationId xmlns:a16="http://schemas.microsoft.com/office/drawing/2014/main" id="{CD84F4D8-8106-A62D-5B9F-16FA2CFEECD1}"/>
              </a:ext>
            </a:extLst>
          </p:cNvPr>
          <p:cNvSpPr/>
          <p:nvPr/>
        </p:nvSpPr>
        <p:spPr>
          <a:xfrm>
            <a:off x="402007" y="394231"/>
            <a:ext cx="733491" cy="73349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0D0F06D7-DC86-42A6-4F76-8B19FCA43CF8}"/>
              </a:ext>
            </a:extLst>
          </p:cNvPr>
          <p:cNvSpPr txBox="1">
            <a:spLocks/>
          </p:cNvSpPr>
          <p:nvPr/>
        </p:nvSpPr>
        <p:spPr>
          <a:xfrm>
            <a:off x="1289187" y="289071"/>
            <a:ext cx="10653603" cy="950261"/>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pic>
        <p:nvPicPr>
          <p:cNvPr id="5" name="Graphic 4" descr="Globe outline">
            <a:extLst>
              <a:ext uri="{FF2B5EF4-FFF2-40B4-BE49-F238E27FC236}">
                <a16:creationId xmlns:a16="http://schemas.microsoft.com/office/drawing/2014/main" id="{AC2A98EB-B597-6868-7D11-8DD4D0C8F0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2096" y="514320"/>
            <a:ext cx="493313" cy="493313"/>
          </a:xfrm>
          <a:prstGeom prst="rect">
            <a:avLst/>
          </a:prstGeom>
        </p:spPr>
      </p:pic>
    </p:spTree>
    <p:extLst>
      <p:ext uri="{BB962C8B-B14F-4D97-AF65-F5344CB8AC3E}">
        <p14:creationId xmlns:p14="http://schemas.microsoft.com/office/powerpoint/2010/main" val="914852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p:txBody>
          <a:bodyPr/>
          <a:lstStyle/>
          <a:p>
            <a:r>
              <a:rPr lang="en-US"/>
              <a:t>Agenda</a:t>
            </a:r>
          </a:p>
        </p:txBody>
      </p:sp>
      <p:sp>
        <p:nvSpPr>
          <p:cNvPr id="20" name="Footer Placeholder 19">
            <a:extLst>
              <a:ext uri="{FF2B5EF4-FFF2-40B4-BE49-F238E27FC236}">
                <a16:creationId xmlns:a16="http://schemas.microsoft.com/office/drawing/2014/main" id="{6DB8AAF6-0D0C-4F4F-A10E-6A66E4A7BEC3}"/>
              </a:ext>
            </a:extLst>
          </p:cNvPr>
          <p:cNvSpPr>
            <a:spLocks noGrp="1"/>
          </p:cNvSpPr>
          <p:nvPr>
            <p:ph type="ftr" sz="quarter" idx="11"/>
          </p:nvPr>
        </p:nvSpPr>
        <p:spPr/>
        <p:txBody>
          <a:bodyPr/>
          <a:lstStyle/>
          <a:p>
            <a:r>
              <a:rPr lang="en-US"/>
              <a:t>NHMRC Investigator Grant Information Session</a:t>
            </a:r>
          </a:p>
        </p:txBody>
      </p:sp>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943730" y="637563"/>
            <a:ext cx="6806692" cy="5718787"/>
          </a:xfrm>
        </p:spPr>
        <p:txBody>
          <a:bodyPr>
            <a:normAutofit fontScale="92500" lnSpcReduction="20000"/>
          </a:bodyPr>
          <a:lstStyle/>
          <a:p>
            <a:r>
              <a:rPr lang="en-US" sz="2200" b="1"/>
              <a:t>Introductions</a:t>
            </a:r>
            <a:r>
              <a:rPr lang="en-US" sz="1700" i="1"/>
              <a:t> </a:t>
            </a:r>
          </a:p>
          <a:p>
            <a:pPr marL="457200" lvl="1" indent="0">
              <a:buNone/>
            </a:pPr>
            <a:r>
              <a:rPr lang="en-US" sz="1600" i="1"/>
              <a:t>	Lorraine Dunbar (Research Services)</a:t>
            </a:r>
          </a:p>
          <a:p>
            <a:pPr marL="457200" lvl="1" indent="0">
              <a:buNone/>
            </a:pPr>
            <a:endParaRPr lang="en-US" sz="1000" i="1"/>
          </a:p>
          <a:p>
            <a:r>
              <a:rPr lang="en-US" sz="2200" b="1"/>
              <a:t>Grant Overview</a:t>
            </a:r>
          </a:p>
          <a:p>
            <a:pPr marL="457200" lvl="1" indent="0">
              <a:buNone/>
            </a:pPr>
            <a:r>
              <a:rPr lang="en-US" sz="1600" b="1" i="1"/>
              <a:t>	</a:t>
            </a:r>
            <a:r>
              <a:rPr lang="en-US" sz="1600" i="1"/>
              <a:t>Mariko Huartson (Research Services)</a:t>
            </a:r>
          </a:p>
          <a:p>
            <a:pPr marL="457200" lvl="1" indent="0">
              <a:buNone/>
            </a:pPr>
            <a:endParaRPr lang="en-US" sz="1100" i="1"/>
          </a:p>
          <a:p>
            <a:r>
              <a:rPr lang="en-US" sz="2200" b="1"/>
              <a:t>How to Benchmark in </a:t>
            </a:r>
            <a:r>
              <a:rPr lang="en-US" sz="2200" b="1" err="1"/>
              <a:t>Scival</a:t>
            </a:r>
            <a:endParaRPr lang="en-US" sz="2200" b="1"/>
          </a:p>
          <a:p>
            <a:pPr marL="914400" lvl="2" indent="0">
              <a:buNone/>
            </a:pPr>
            <a:r>
              <a:rPr lang="en-US" sz="1700" i="1"/>
              <a:t>Jennifer Moore (Library Services)</a:t>
            </a:r>
          </a:p>
          <a:p>
            <a:pPr marL="914400" lvl="2" indent="0">
              <a:buNone/>
            </a:pPr>
            <a:endParaRPr lang="en-US" sz="1100" i="1"/>
          </a:p>
          <a:p>
            <a:r>
              <a:rPr lang="en-US" sz="2200" b="1"/>
              <a:t>Articulating your Research Impact</a:t>
            </a:r>
          </a:p>
          <a:p>
            <a:pPr marL="914400" lvl="2" indent="0">
              <a:buNone/>
            </a:pPr>
            <a:r>
              <a:rPr lang="en-US" sz="1700" i="1"/>
              <a:t>Nicole Atkins (Research Services)</a:t>
            </a:r>
          </a:p>
          <a:p>
            <a:pPr marL="914400" lvl="2" indent="0">
              <a:buNone/>
            </a:pPr>
            <a:endParaRPr lang="en-US" sz="1100" i="1"/>
          </a:p>
          <a:p>
            <a:r>
              <a:rPr lang="en-US" sz="2200" b="1"/>
              <a:t>Panel Discussion</a:t>
            </a:r>
          </a:p>
          <a:p>
            <a:pPr lvl="1">
              <a:buFont typeface="Wingdings" panose="05000000000000000000" pitchFamily="2" charset="2"/>
              <a:buChar char="Ø"/>
            </a:pPr>
            <a:r>
              <a:rPr lang="en-US" sz="1700" i="1"/>
              <a:t>Dr Emmanuel Adewuyi</a:t>
            </a:r>
          </a:p>
          <a:p>
            <a:pPr lvl="1">
              <a:buFont typeface="Wingdings" panose="05000000000000000000" pitchFamily="2" charset="2"/>
              <a:buChar char="Ø"/>
            </a:pPr>
            <a:r>
              <a:rPr lang="en-US" sz="1700" i="1"/>
              <a:t>Dr Lauren </a:t>
            </a:r>
            <a:r>
              <a:rPr lang="en-US" sz="1700" i="1" err="1"/>
              <a:t>Blekkenhorst</a:t>
            </a:r>
            <a:endParaRPr lang="en-US" sz="1700" i="1"/>
          </a:p>
          <a:p>
            <a:pPr lvl="1">
              <a:buFont typeface="Wingdings" panose="05000000000000000000" pitchFamily="2" charset="2"/>
              <a:buChar char="Ø"/>
            </a:pPr>
            <a:r>
              <a:rPr lang="en-US" sz="1700" i="1"/>
              <a:t>Associate Professor Josh Lewis</a:t>
            </a:r>
          </a:p>
          <a:p>
            <a:endParaRPr lang="en-US" sz="1400" b="1"/>
          </a:p>
          <a:p>
            <a:r>
              <a:rPr lang="en-US" sz="2200" b="1"/>
              <a:t>Q&amp;A</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p:txBody>
          <a:bodyPr/>
          <a:lstStyle/>
          <a:p>
            <a:pPr lvl="0"/>
            <a:fld id="{244D815C-8BF3-4ECF-A945-A2A7C2983AF9}" type="slidenum">
              <a:rPr lang="en-US" noProof="0" smtClean="0"/>
              <a:pPr lvl="0"/>
              <a:t>2</a:t>
            </a:fld>
            <a:endParaRPr lang="en-US" noProof="0"/>
          </a:p>
        </p:txBody>
      </p:sp>
      <p:pic>
        <p:nvPicPr>
          <p:cNvPr id="5" name="Picture 4" descr="A building with a red and yellow wall&#10;&#10;Description automatically generated">
            <a:extLst>
              <a:ext uri="{FF2B5EF4-FFF2-40B4-BE49-F238E27FC236}">
                <a16:creationId xmlns:a16="http://schemas.microsoft.com/office/drawing/2014/main" id="{75FB368E-6826-6CF8-0F54-70E49D9F8A52}"/>
              </a:ext>
            </a:extLst>
          </p:cNvPr>
          <p:cNvPicPr>
            <a:picLocks noChangeAspect="1"/>
          </p:cNvPicPr>
          <p:nvPr/>
        </p:nvPicPr>
        <p:blipFill>
          <a:blip r:embed="rId3"/>
          <a:stretch>
            <a:fillRect/>
          </a:stretch>
        </p:blipFill>
        <p:spPr>
          <a:xfrm>
            <a:off x="281290" y="2276123"/>
            <a:ext cx="3459982" cy="2305754"/>
          </a:xfrm>
          <a:prstGeom prst="rect">
            <a:avLst/>
          </a:prstGeom>
        </p:spPr>
      </p:pic>
    </p:spTree>
    <p:extLst>
      <p:ext uri="{BB962C8B-B14F-4D97-AF65-F5344CB8AC3E}">
        <p14:creationId xmlns:p14="http://schemas.microsoft.com/office/powerpoint/2010/main" val="2106347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2A09B3-A1D0-49F1-914A-F174554C032A}"/>
              </a:ext>
            </a:extLst>
          </p:cNvPr>
          <p:cNvSpPr txBox="1">
            <a:spLocks/>
          </p:cNvSpPr>
          <p:nvPr/>
        </p:nvSpPr>
        <p:spPr>
          <a:xfrm>
            <a:off x="5440155" y="1244426"/>
            <a:ext cx="5409500" cy="4431161"/>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US" sz="2400" b="0">
              <a:solidFill>
                <a:schemeClr val="accent1"/>
              </a:solidFill>
              <a:latin typeface="Arial" panose="020B0604020202020204" pitchFamily="34" charset="0"/>
              <a:cs typeface="Arial" panose="020B0604020202020204" pitchFamily="34" charset="0"/>
            </a:endParaRPr>
          </a:p>
          <a:p>
            <a:pPr lvl="0">
              <a:lnSpc>
                <a:spcPct val="100000"/>
              </a:lnSpc>
            </a:pPr>
            <a:endParaRPr lang="en-US" sz="2400" b="0">
              <a:solidFill>
                <a:schemeClr val="accent1"/>
              </a:solidFill>
              <a:latin typeface="Arial" panose="020B0604020202020204" pitchFamily="34" charset="0"/>
              <a:cs typeface="Arial" panose="020B0604020202020204" pitchFamily="34" charset="0"/>
            </a:endParaRPr>
          </a:p>
          <a:p>
            <a:pPr lvl="0">
              <a:lnSpc>
                <a:spcPct val="100000"/>
              </a:lnSpc>
            </a:pPr>
            <a:endParaRPr lang="en-US" sz="2400" b="0">
              <a:solidFill>
                <a:schemeClr val="accent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39F8E1C-6598-4B26-3431-1614A8A078D9}"/>
              </a:ext>
            </a:extLst>
          </p:cNvPr>
          <p:cNvSpPr txBox="1">
            <a:spLocks/>
          </p:cNvSpPr>
          <p:nvPr/>
        </p:nvSpPr>
        <p:spPr>
          <a:xfrm>
            <a:off x="686500" y="1144596"/>
            <a:ext cx="4671077" cy="4245105"/>
          </a:xfrm>
          <a:prstGeom prst="rect">
            <a:avLst/>
          </a:prstGeom>
        </p:spPr>
        <p:txBody>
          <a:bodyPr anchor="b">
            <a:normAutofit/>
          </a:bodyPr>
          <a:lstStyle>
            <a:lvl1pPr algn="l" defTabSz="685800" rtl="0" eaLnBrk="1" latinLnBrk="0" hangingPunct="1">
              <a:lnSpc>
                <a:spcPct val="90000"/>
              </a:lnSpc>
              <a:spcBef>
                <a:spcPct val="0"/>
              </a:spcBef>
              <a:buNone/>
              <a:defRPr sz="1800" b="1"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stStyle>
          <a:p>
            <a:r>
              <a:rPr lang="en-US" sz="2133"/>
              <a:t>Significance of impact</a:t>
            </a:r>
          </a:p>
          <a:p>
            <a:endParaRPr lang="en-US" sz="2133"/>
          </a:p>
          <a:p>
            <a:pPr lvl="0">
              <a:lnSpc>
                <a:spcPct val="100000"/>
              </a:lnSpc>
            </a:pPr>
            <a:r>
              <a:rPr lang="en-US" sz="2133" b="0"/>
              <a:t>The degree to which the impact has enabled, enriched, influenced, informed or changed the performance of policies, practices, products, services, culture, understanding, awareness or well-being of the beneficiaries (not the prevalence or magnitude of the issue). </a:t>
            </a:r>
          </a:p>
          <a:p>
            <a:endParaRPr lang="en-US" sz="2400"/>
          </a:p>
        </p:txBody>
      </p:sp>
      <p:sp>
        <p:nvSpPr>
          <p:cNvPr id="3" name="Title 1">
            <a:extLst>
              <a:ext uri="{FF2B5EF4-FFF2-40B4-BE49-F238E27FC236}">
                <a16:creationId xmlns:a16="http://schemas.microsoft.com/office/drawing/2014/main" id="{8C358158-4CE4-9652-2CAF-6799D1C75A87}"/>
              </a:ext>
            </a:extLst>
          </p:cNvPr>
          <p:cNvSpPr txBox="1">
            <a:spLocks/>
          </p:cNvSpPr>
          <p:nvPr/>
        </p:nvSpPr>
        <p:spPr>
          <a:xfrm>
            <a:off x="686500" y="1939493"/>
            <a:ext cx="4671077" cy="1073271"/>
          </a:xfrm>
          <a:prstGeom prst="rect">
            <a:avLst/>
          </a:prstGeom>
        </p:spPr>
        <p:txBody>
          <a:bodyPr anchor="b">
            <a:normAutofit/>
          </a:bodyPr>
          <a:lstStyle>
            <a:lvl1pPr algn="l" defTabSz="685800" rtl="0" eaLnBrk="1" latinLnBrk="0" hangingPunct="1">
              <a:lnSpc>
                <a:spcPct val="90000"/>
              </a:lnSpc>
              <a:spcBef>
                <a:spcPct val="0"/>
              </a:spcBef>
              <a:buNone/>
              <a:defRPr sz="1800" b="1"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stStyle>
          <a:p>
            <a:endParaRPr lang="en-US" sz="2400"/>
          </a:p>
        </p:txBody>
      </p:sp>
      <p:pic>
        <p:nvPicPr>
          <p:cNvPr id="6" name="Graphic 5" descr="Scientist female outline">
            <a:extLst>
              <a:ext uri="{FF2B5EF4-FFF2-40B4-BE49-F238E27FC236}">
                <a16:creationId xmlns:a16="http://schemas.microsoft.com/office/drawing/2014/main" id="{C7EF8FEB-C3DF-0B09-2684-FE74F4C9B9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9083" y="4661029"/>
            <a:ext cx="684172" cy="684172"/>
          </a:xfrm>
          <a:prstGeom prst="rect">
            <a:avLst/>
          </a:prstGeom>
        </p:spPr>
      </p:pic>
      <p:pic>
        <p:nvPicPr>
          <p:cNvPr id="8" name="Graphic 7" descr="Lightbulb and gear outline">
            <a:extLst>
              <a:ext uri="{FF2B5EF4-FFF2-40B4-BE49-F238E27FC236}">
                <a16:creationId xmlns:a16="http://schemas.microsoft.com/office/drawing/2014/main" id="{C04C4304-3447-64B2-5368-3025AD3981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2087" y="5161415"/>
            <a:ext cx="560728" cy="560728"/>
          </a:xfrm>
          <a:prstGeom prst="rect">
            <a:avLst/>
          </a:prstGeom>
        </p:spPr>
      </p:pic>
      <p:pic>
        <p:nvPicPr>
          <p:cNvPr id="10" name="Graphic 9" descr="Universal access outline">
            <a:extLst>
              <a:ext uri="{FF2B5EF4-FFF2-40B4-BE49-F238E27FC236}">
                <a16:creationId xmlns:a16="http://schemas.microsoft.com/office/drawing/2014/main" id="{D730B7AE-F9BD-1ADF-7057-D9C74EDBF6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04310" y="4740664"/>
            <a:ext cx="703669" cy="703669"/>
          </a:xfrm>
          <a:prstGeom prst="rect">
            <a:avLst/>
          </a:prstGeom>
        </p:spPr>
      </p:pic>
      <p:pic>
        <p:nvPicPr>
          <p:cNvPr id="14" name="Graphic 13" descr="Confused person outline">
            <a:extLst>
              <a:ext uri="{FF2B5EF4-FFF2-40B4-BE49-F238E27FC236}">
                <a16:creationId xmlns:a16="http://schemas.microsoft.com/office/drawing/2014/main" id="{0B8D04E7-13C9-003C-0D39-A6D1E517F8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46022" y="4885706"/>
            <a:ext cx="413585" cy="413585"/>
          </a:xfrm>
          <a:prstGeom prst="rect">
            <a:avLst/>
          </a:prstGeom>
        </p:spPr>
      </p:pic>
      <p:pic>
        <p:nvPicPr>
          <p:cNvPr id="18" name="Graphic 17" descr="Document outline">
            <a:extLst>
              <a:ext uri="{FF2B5EF4-FFF2-40B4-BE49-F238E27FC236}">
                <a16:creationId xmlns:a16="http://schemas.microsoft.com/office/drawing/2014/main" id="{94737FDD-DE9D-A33C-E3EC-295C0E4D61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4476" y="3443631"/>
            <a:ext cx="703669" cy="703669"/>
          </a:xfrm>
          <a:prstGeom prst="rect">
            <a:avLst/>
          </a:prstGeom>
        </p:spPr>
      </p:pic>
      <p:pic>
        <p:nvPicPr>
          <p:cNvPr id="22" name="Graphic 21" descr="Teacher outline">
            <a:extLst>
              <a:ext uri="{FF2B5EF4-FFF2-40B4-BE49-F238E27FC236}">
                <a16:creationId xmlns:a16="http://schemas.microsoft.com/office/drawing/2014/main" id="{EF1839CC-133E-D0BA-01C4-3F2A5F5C16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46276" y="2616680"/>
            <a:ext cx="586144" cy="586144"/>
          </a:xfrm>
          <a:prstGeom prst="rect">
            <a:avLst/>
          </a:prstGeom>
        </p:spPr>
      </p:pic>
      <p:pic>
        <p:nvPicPr>
          <p:cNvPr id="24" name="Graphic 23" descr="Meeting outline">
            <a:extLst>
              <a:ext uri="{FF2B5EF4-FFF2-40B4-BE49-F238E27FC236}">
                <a16:creationId xmlns:a16="http://schemas.microsoft.com/office/drawing/2014/main" id="{6F81BD73-E5FA-476B-7CF9-C061088ED0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41715" y="2576074"/>
            <a:ext cx="541316" cy="541316"/>
          </a:xfrm>
          <a:prstGeom prst="rect">
            <a:avLst/>
          </a:prstGeom>
        </p:spPr>
      </p:pic>
      <p:pic>
        <p:nvPicPr>
          <p:cNvPr id="30" name="Graphic 29" descr="Female Profile outline">
            <a:extLst>
              <a:ext uri="{FF2B5EF4-FFF2-40B4-BE49-F238E27FC236}">
                <a16:creationId xmlns:a16="http://schemas.microsoft.com/office/drawing/2014/main" id="{1C604AAA-848B-D055-090B-7ACECBEF09D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17028" y="2247503"/>
            <a:ext cx="496760" cy="496760"/>
          </a:xfrm>
          <a:prstGeom prst="rect">
            <a:avLst/>
          </a:prstGeom>
        </p:spPr>
      </p:pic>
      <p:pic>
        <p:nvPicPr>
          <p:cNvPr id="32" name="Graphic 31" descr="Radio microphone outline">
            <a:extLst>
              <a:ext uri="{FF2B5EF4-FFF2-40B4-BE49-F238E27FC236}">
                <a16:creationId xmlns:a16="http://schemas.microsoft.com/office/drawing/2014/main" id="{87B860CA-E82C-0750-E3A4-793A98357CC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360431" y="2380258"/>
            <a:ext cx="314253" cy="314253"/>
          </a:xfrm>
          <a:prstGeom prst="rect">
            <a:avLst/>
          </a:prstGeom>
        </p:spPr>
      </p:pic>
      <p:pic>
        <p:nvPicPr>
          <p:cNvPr id="36" name="Graphic 35" descr="Doctor male outline">
            <a:extLst>
              <a:ext uri="{FF2B5EF4-FFF2-40B4-BE49-F238E27FC236}">
                <a16:creationId xmlns:a16="http://schemas.microsoft.com/office/drawing/2014/main" id="{3A51135F-C20F-B9AD-748E-239E1CDFEDF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38703" y="1330501"/>
            <a:ext cx="557863" cy="557863"/>
          </a:xfrm>
          <a:prstGeom prst="rect">
            <a:avLst/>
          </a:prstGeom>
        </p:spPr>
      </p:pic>
      <p:pic>
        <p:nvPicPr>
          <p:cNvPr id="38" name="Graphic 37" descr="Woman with kid outline">
            <a:extLst>
              <a:ext uri="{FF2B5EF4-FFF2-40B4-BE49-F238E27FC236}">
                <a16:creationId xmlns:a16="http://schemas.microsoft.com/office/drawing/2014/main" id="{B7E0E177-7648-2C58-605E-61637FE1EBA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567243" y="1454820"/>
            <a:ext cx="392765" cy="392765"/>
          </a:xfrm>
          <a:prstGeom prst="rect">
            <a:avLst/>
          </a:prstGeom>
        </p:spPr>
      </p:pic>
      <p:pic>
        <p:nvPicPr>
          <p:cNvPr id="40" name="Graphic 39" descr="Man with baby outline">
            <a:extLst>
              <a:ext uri="{FF2B5EF4-FFF2-40B4-BE49-F238E27FC236}">
                <a16:creationId xmlns:a16="http://schemas.microsoft.com/office/drawing/2014/main" id="{47D4EFAD-0854-FE41-DD4B-A18B6371552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382169" y="1651203"/>
            <a:ext cx="370147" cy="370147"/>
          </a:xfrm>
          <a:prstGeom prst="rect">
            <a:avLst/>
          </a:prstGeom>
        </p:spPr>
      </p:pic>
      <p:pic>
        <p:nvPicPr>
          <p:cNvPr id="42" name="Graphic 41" descr="Universal access outline">
            <a:extLst>
              <a:ext uri="{FF2B5EF4-FFF2-40B4-BE49-F238E27FC236}">
                <a16:creationId xmlns:a16="http://schemas.microsoft.com/office/drawing/2014/main" id="{31127DE8-29DD-D791-6A11-46512A31E6A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22488" y="1746770"/>
            <a:ext cx="392765" cy="392765"/>
          </a:xfrm>
          <a:prstGeom prst="rect">
            <a:avLst/>
          </a:prstGeom>
        </p:spPr>
      </p:pic>
      <p:pic>
        <p:nvPicPr>
          <p:cNvPr id="44" name="Graphic 43" descr="Dance outline">
            <a:extLst>
              <a:ext uri="{FF2B5EF4-FFF2-40B4-BE49-F238E27FC236}">
                <a16:creationId xmlns:a16="http://schemas.microsoft.com/office/drawing/2014/main" id="{0FD1AB72-1AA1-0226-2F58-AEB3B7ED12D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695985" y="685653"/>
            <a:ext cx="496760" cy="496760"/>
          </a:xfrm>
          <a:prstGeom prst="rect">
            <a:avLst/>
          </a:prstGeom>
        </p:spPr>
      </p:pic>
      <p:pic>
        <p:nvPicPr>
          <p:cNvPr id="48" name="Graphic 47" descr="Person in wheelchair outline">
            <a:extLst>
              <a:ext uri="{FF2B5EF4-FFF2-40B4-BE49-F238E27FC236}">
                <a16:creationId xmlns:a16="http://schemas.microsoft.com/office/drawing/2014/main" id="{E0EB7D23-EF5D-E434-CA71-13F46A9F3F0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697163" y="576551"/>
            <a:ext cx="325499" cy="325499"/>
          </a:xfrm>
          <a:prstGeom prst="rect">
            <a:avLst/>
          </a:prstGeom>
        </p:spPr>
      </p:pic>
      <p:pic>
        <p:nvPicPr>
          <p:cNvPr id="50" name="Graphic 49" descr="Heart with pulse outline">
            <a:extLst>
              <a:ext uri="{FF2B5EF4-FFF2-40B4-BE49-F238E27FC236}">
                <a16:creationId xmlns:a16="http://schemas.microsoft.com/office/drawing/2014/main" id="{4C73A350-AC42-4972-614A-D7EBCC828AD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825202" y="428085"/>
            <a:ext cx="339223" cy="339223"/>
          </a:xfrm>
          <a:prstGeom prst="rect">
            <a:avLst/>
          </a:prstGeom>
        </p:spPr>
      </p:pic>
      <p:sp>
        <p:nvSpPr>
          <p:cNvPr id="55" name="TextBox 54">
            <a:extLst>
              <a:ext uri="{FF2B5EF4-FFF2-40B4-BE49-F238E27FC236}">
                <a16:creationId xmlns:a16="http://schemas.microsoft.com/office/drawing/2014/main" id="{71713D98-5CC2-DE7A-DF0F-AB732AD3DD19}"/>
              </a:ext>
            </a:extLst>
          </p:cNvPr>
          <p:cNvSpPr txBox="1"/>
          <p:nvPr/>
        </p:nvSpPr>
        <p:spPr>
          <a:xfrm>
            <a:off x="10043036" y="2171762"/>
            <a:ext cx="1919899" cy="912814"/>
          </a:xfrm>
          <a:prstGeom prst="rect">
            <a:avLst/>
          </a:prstGeom>
          <a:noFill/>
        </p:spPr>
        <p:txBody>
          <a:bodyPr wrap="square" rtlCol="0">
            <a:spAutoFit/>
          </a:bodyPr>
          <a:lstStyle/>
          <a:p>
            <a:r>
              <a:rPr lang="en-US" sz="1333">
                <a:solidFill>
                  <a:schemeClr val="bg1">
                    <a:lumMod val="65000"/>
                  </a:schemeClr>
                </a:solidFill>
              </a:rPr>
              <a:t>Research translation (findings shared via media, conferences, advisory groups, etc.)</a:t>
            </a:r>
            <a:endParaRPr lang="en-AU" sz="1333">
              <a:solidFill>
                <a:schemeClr val="bg1">
                  <a:lumMod val="65000"/>
                </a:schemeClr>
              </a:solidFill>
            </a:endParaRPr>
          </a:p>
        </p:txBody>
      </p:sp>
      <p:sp>
        <p:nvSpPr>
          <p:cNvPr id="56" name="TextBox 55">
            <a:extLst>
              <a:ext uri="{FF2B5EF4-FFF2-40B4-BE49-F238E27FC236}">
                <a16:creationId xmlns:a16="http://schemas.microsoft.com/office/drawing/2014/main" id="{D52085DA-EB82-F12B-E9C0-46D31324C6DF}"/>
              </a:ext>
            </a:extLst>
          </p:cNvPr>
          <p:cNvSpPr txBox="1"/>
          <p:nvPr/>
        </p:nvSpPr>
        <p:spPr>
          <a:xfrm>
            <a:off x="9312373" y="1376765"/>
            <a:ext cx="1919899" cy="502573"/>
          </a:xfrm>
          <a:prstGeom prst="rect">
            <a:avLst/>
          </a:prstGeom>
          <a:noFill/>
        </p:spPr>
        <p:txBody>
          <a:bodyPr wrap="square" rtlCol="0">
            <a:spAutoFit/>
          </a:bodyPr>
          <a:lstStyle/>
          <a:p>
            <a:r>
              <a:rPr lang="en-US" sz="1333">
                <a:solidFill>
                  <a:schemeClr val="bg1">
                    <a:lumMod val="65000"/>
                  </a:schemeClr>
                </a:solidFill>
              </a:rPr>
              <a:t>Research adopted in practice </a:t>
            </a:r>
            <a:endParaRPr lang="en-AU" sz="1333">
              <a:solidFill>
                <a:schemeClr val="bg1">
                  <a:lumMod val="65000"/>
                </a:schemeClr>
              </a:solidFill>
            </a:endParaRPr>
          </a:p>
        </p:txBody>
      </p:sp>
      <p:sp>
        <p:nvSpPr>
          <p:cNvPr id="57" name="TextBox 56">
            <a:extLst>
              <a:ext uri="{FF2B5EF4-FFF2-40B4-BE49-F238E27FC236}">
                <a16:creationId xmlns:a16="http://schemas.microsoft.com/office/drawing/2014/main" id="{E57EC225-FC47-6C65-CA59-9FBCA332E78D}"/>
              </a:ext>
            </a:extLst>
          </p:cNvPr>
          <p:cNvSpPr txBox="1"/>
          <p:nvPr/>
        </p:nvSpPr>
        <p:spPr>
          <a:xfrm>
            <a:off x="8114593" y="366349"/>
            <a:ext cx="2285330" cy="912814"/>
          </a:xfrm>
          <a:prstGeom prst="rect">
            <a:avLst/>
          </a:prstGeom>
          <a:noFill/>
        </p:spPr>
        <p:txBody>
          <a:bodyPr wrap="square" rtlCol="0">
            <a:spAutoFit/>
          </a:bodyPr>
          <a:lstStyle/>
          <a:p>
            <a:r>
              <a:rPr lang="en-US" sz="1333" b="1"/>
              <a:t>Research impact </a:t>
            </a:r>
            <a:r>
              <a:rPr lang="en-US" sz="1333"/>
              <a:t>= the effect after it has been adopted, adapted for use, etc. </a:t>
            </a:r>
            <a:endParaRPr lang="en-AU" sz="1333"/>
          </a:p>
        </p:txBody>
      </p:sp>
      <p:cxnSp>
        <p:nvCxnSpPr>
          <p:cNvPr id="59" name="Connector: Curved 58">
            <a:extLst>
              <a:ext uri="{FF2B5EF4-FFF2-40B4-BE49-F238E27FC236}">
                <a16:creationId xmlns:a16="http://schemas.microsoft.com/office/drawing/2014/main" id="{414E56B7-0023-2A3C-0EBC-C15D3D772AD1}"/>
              </a:ext>
            </a:extLst>
          </p:cNvPr>
          <p:cNvCxnSpPr>
            <a:cxnSpLocks/>
          </p:cNvCxnSpPr>
          <p:nvPr/>
        </p:nvCxnSpPr>
        <p:spPr>
          <a:xfrm>
            <a:off x="6289773" y="5086696"/>
            <a:ext cx="303480" cy="228883"/>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7F3D5C24-6C93-4E5E-E624-45ACD195238C}"/>
              </a:ext>
            </a:extLst>
          </p:cNvPr>
          <p:cNvCxnSpPr>
            <a:cxnSpLocks/>
          </p:cNvCxnSpPr>
          <p:nvPr/>
        </p:nvCxnSpPr>
        <p:spPr>
          <a:xfrm flipV="1">
            <a:off x="7131378" y="5437945"/>
            <a:ext cx="266857" cy="212833"/>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Curved 66">
            <a:extLst>
              <a:ext uri="{FF2B5EF4-FFF2-40B4-BE49-F238E27FC236}">
                <a16:creationId xmlns:a16="http://schemas.microsoft.com/office/drawing/2014/main" id="{CDC798EE-9E1E-F711-0062-836886BF4BDA}"/>
              </a:ext>
            </a:extLst>
          </p:cNvPr>
          <p:cNvCxnSpPr>
            <a:cxnSpLocks/>
          </p:cNvCxnSpPr>
          <p:nvPr/>
        </p:nvCxnSpPr>
        <p:spPr>
          <a:xfrm rot="16200000" flipV="1">
            <a:off x="9684716" y="1837007"/>
            <a:ext cx="419027" cy="386725"/>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Curved 70">
            <a:extLst>
              <a:ext uri="{FF2B5EF4-FFF2-40B4-BE49-F238E27FC236}">
                <a16:creationId xmlns:a16="http://schemas.microsoft.com/office/drawing/2014/main" id="{4BAD24F5-7153-ED03-1312-C8B9AD42AB2C}"/>
              </a:ext>
            </a:extLst>
          </p:cNvPr>
          <p:cNvCxnSpPr>
            <a:cxnSpLocks/>
          </p:cNvCxnSpPr>
          <p:nvPr/>
        </p:nvCxnSpPr>
        <p:spPr>
          <a:xfrm rot="16200000" flipV="1">
            <a:off x="9017427" y="1075681"/>
            <a:ext cx="403428" cy="354851"/>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3" name="Graphic 72" descr="Microscope outline">
            <a:extLst>
              <a:ext uri="{FF2B5EF4-FFF2-40B4-BE49-F238E27FC236}">
                <a16:creationId xmlns:a16="http://schemas.microsoft.com/office/drawing/2014/main" id="{A735B41F-583C-BC45-2AC3-DD50738C0D1C}"/>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818871" y="4228927"/>
            <a:ext cx="541316" cy="541316"/>
          </a:xfrm>
          <a:prstGeom prst="rect">
            <a:avLst/>
          </a:prstGeom>
        </p:spPr>
      </p:pic>
      <p:cxnSp>
        <p:nvCxnSpPr>
          <p:cNvPr id="77" name="Connector: Curved 76">
            <a:extLst>
              <a:ext uri="{FF2B5EF4-FFF2-40B4-BE49-F238E27FC236}">
                <a16:creationId xmlns:a16="http://schemas.microsoft.com/office/drawing/2014/main" id="{E4A52F15-5698-0C5D-C133-EE53A52516CF}"/>
              </a:ext>
            </a:extLst>
          </p:cNvPr>
          <p:cNvCxnSpPr>
            <a:stCxn id="14" idx="3"/>
          </p:cNvCxnSpPr>
          <p:nvPr/>
        </p:nvCxnSpPr>
        <p:spPr>
          <a:xfrm flipV="1">
            <a:off x="8459607" y="4727690"/>
            <a:ext cx="379096" cy="364809"/>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Curved 81">
            <a:extLst>
              <a:ext uri="{FF2B5EF4-FFF2-40B4-BE49-F238E27FC236}">
                <a16:creationId xmlns:a16="http://schemas.microsoft.com/office/drawing/2014/main" id="{378973D0-EFFC-1E3A-6C58-FDDE1DF89677}"/>
              </a:ext>
            </a:extLst>
          </p:cNvPr>
          <p:cNvCxnSpPr>
            <a:cxnSpLocks/>
          </p:cNvCxnSpPr>
          <p:nvPr/>
        </p:nvCxnSpPr>
        <p:spPr>
          <a:xfrm flipV="1">
            <a:off x="9359783" y="4240451"/>
            <a:ext cx="223248" cy="367317"/>
          </a:xfrm>
          <a:prstGeom prst="curvedConnector2">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Curved 85">
            <a:extLst>
              <a:ext uri="{FF2B5EF4-FFF2-40B4-BE49-F238E27FC236}">
                <a16:creationId xmlns:a16="http://schemas.microsoft.com/office/drawing/2014/main" id="{91894706-9594-15CB-8B8D-AF7534C715ED}"/>
              </a:ext>
            </a:extLst>
          </p:cNvPr>
          <p:cNvCxnSpPr>
            <a:cxnSpLocks/>
          </p:cNvCxnSpPr>
          <p:nvPr/>
        </p:nvCxnSpPr>
        <p:spPr>
          <a:xfrm rot="5400000" flipH="1" flipV="1">
            <a:off x="9930508" y="3262844"/>
            <a:ext cx="368843" cy="54675"/>
          </a:xfrm>
          <a:prstGeom prst="curved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8388CAC-5A83-9F91-B72A-3AF05EB4FB4C}"/>
              </a:ext>
            </a:extLst>
          </p:cNvPr>
          <p:cNvSpPr txBox="1"/>
          <p:nvPr/>
        </p:nvSpPr>
        <p:spPr>
          <a:xfrm>
            <a:off x="4102815" y="593901"/>
            <a:ext cx="2385168" cy="502573"/>
          </a:xfrm>
          <a:prstGeom prst="rect">
            <a:avLst/>
          </a:prstGeom>
          <a:noFill/>
        </p:spPr>
        <p:txBody>
          <a:bodyPr wrap="square" rtlCol="0">
            <a:spAutoFit/>
          </a:bodyPr>
          <a:lstStyle/>
          <a:p>
            <a:pPr algn="r"/>
            <a:r>
              <a:rPr lang="en-US" sz="1333"/>
              <a:t>How important is the benefit to the beneficiary? </a:t>
            </a:r>
            <a:endParaRPr lang="en-AU" sz="1333"/>
          </a:p>
        </p:txBody>
      </p:sp>
      <p:sp>
        <p:nvSpPr>
          <p:cNvPr id="29" name="TextBox 28">
            <a:extLst>
              <a:ext uri="{FF2B5EF4-FFF2-40B4-BE49-F238E27FC236}">
                <a16:creationId xmlns:a16="http://schemas.microsoft.com/office/drawing/2014/main" id="{3B70CE87-6A8B-F463-A845-D4FA8F8DC660}"/>
              </a:ext>
            </a:extLst>
          </p:cNvPr>
          <p:cNvSpPr txBox="1"/>
          <p:nvPr/>
        </p:nvSpPr>
        <p:spPr>
          <a:xfrm>
            <a:off x="3988106" y="1144595"/>
            <a:ext cx="2493902" cy="502573"/>
          </a:xfrm>
          <a:prstGeom prst="rect">
            <a:avLst/>
          </a:prstGeom>
          <a:noFill/>
        </p:spPr>
        <p:txBody>
          <a:bodyPr wrap="square" rtlCol="0">
            <a:spAutoFit/>
          </a:bodyPr>
          <a:lstStyle/>
          <a:p>
            <a:pPr algn="r"/>
            <a:r>
              <a:rPr lang="en-US" sz="1333"/>
              <a:t>What is the broader meaning of the benefit? </a:t>
            </a:r>
            <a:endParaRPr lang="en-AU" sz="1333"/>
          </a:p>
        </p:txBody>
      </p:sp>
      <p:cxnSp>
        <p:nvCxnSpPr>
          <p:cNvPr id="33" name="Connector: Curved 32">
            <a:extLst>
              <a:ext uri="{FF2B5EF4-FFF2-40B4-BE49-F238E27FC236}">
                <a16:creationId xmlns:a16="http://schemas.microsoft.com/office/drawing/2014/main" id="{725EB10C-A96F-EDDA-6338-C587455E94AC}"/>
              </a:ext>
            </a:extLst>
          </p:cNvPr>
          <p:cNvCxnSpPr>
            <a:cxnSpLocks/>
          </p:cNvCxnSpPr>
          <p:nvPr/>
        </p:nvCxnSpPr>
        <p:spPr>
          <a:xfrm rot="10800000" flipV="1">
            <a:off x="7010039" y="552856"/>
            <a:ext cx="685947" cy="304800"/>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820F5541-5883-EC02-1F57-5C4BCECD748F}"/>
              </a:ext>
            </a:extLst>
          </p:cNvPr>
          <p:cNvCxnSpPr/>
          <p:nvPr/>
        </p:nvCxnSpPr>
        <p:spPr>
          <a:xfrm rot="10800000" flipV="1">
            <a:off x="7002533" y="757361"/>
            <a:ext cx="592633" cy="487376"/>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4524F8B-9FB9-87D4-B24C-67006756886A}"/>
              </a:ext>
            </a:extLst>
          </p:cNvPr>
          <p:cNvSpPr txBox="1"/>
          <p:nvPr/>
        </p:nvSpPr>
        <p:spPr>
          <a:xfrm>
            <a:off x="7341331" y="5252586"/>
            <a:ext cx="6096000" cy="297454"/>
          </a:xfrm>
          <a:prstGeom prst="rect">
            <a:avLst/>
          </a:prstGeom>
          <a:noFill/>
        </p:spPr>
        <p:txBody>
          <a:bodyPr wrap="square">
            <a:spAutoFit/>
          </a:bodyPr>
          <a:lstStyle/>
          <a:p>
            <a:r>
              <a:rPr lang="en-US" sz="1333">
                <a:solidFill>
                  <a:schemeClr val="bg1">
                    <a:lumMod val="65000"/>
                  </a:schemeClr>
                </a:solidFill>
              </a:rPr>
              <a:t>Community and consumer engagement</a:t>
            </a:r>
            <a:endParaRPr lang="en-AU" sz="1333">
              <a:solidFill>
                <a:schemeClr val="bg1">
                  <a:lumMod val="65000"/>
                </a:schemeClr>
              </a:solidFill>
            </a:endParaRPr>
          </a:p>
        </p:txBody>
      </p:sp>
      <p:sp>
        <p:nvSpPr>
          <p:cNvPr id="43" name="TextBox 42">
            <a:extLst>
              <a:ext uri="{FF2B5EF4-FFF2-40B4-BE49-F238E27FC236}">
                <a16:creationId xmlns:a16="http://schemas.microsoft.com/office/drawing/2014/main" id="{E1ED5D42-6487-51C6-A9F6-E303F15422AD}"/>
              </a:ext>
            </a:extLst>
          </p:cNvPr>
          <p:cNvSpPr txBox="1"/>
          <p:nvPr/>
        </p:nvSpPr>
        <p:spPr>
          <a:xfrm>
            <a:off x="6605785" y="5634244"/>
            <a:ext cx="1471092" cy="297454"/>
          </a:xfrm>
          <a:prstGeom prst="rect">
            <a:avLst/>
          </a:prstGeom>
          <a:noFill/>
        </p:spPr>
        <p:txBody>
          <a:bodyPr wrap="square">
            <a:spAutoFit/>
          </a:bodyPr>
          <a:lstStyle/>
          <a:p>
            <a:r>
              <a:rPr lang="en-US" sz="1333">
                <a:solidFill>
                  <a:schemeClr val="bg1">
                    <a:lumMod val="65000"/>
                  </a:schemeClr>
                </a:solidFill>
              </a:rPr>
              <a:t>Research idea</a:t>
            </a:r>
            <a:endParaRPr lang="en-AU" sz="1333">
              <a:solidFill>
                <a:schemeClr val="bg1">
                  <a:lumMod val="65000"/>
                </a:schemeClr>
              </a:solidFill>
            </a:endParaRPr>
          </a:p>
        </p:txBody>
      </p:sp>
      <p:sp>
        <p:nvSpPr>
          <p:cNvPr id="46" name="TextBox 45">
            <a:extLst>
              <a:ext uri="{FF2B5EF4-FFF2-40B4-BE49-F238E27FC236}">
                <a16:creationId xmlns:a16="http://schemas.microsoft.com/office/drawing/2014/main" id="{F16AB33E-A7C9-5152-C097-0793F6357FC0}"/>
              </a:ext>
            </a:extLst>
          </p:cNvPr>
          <p:cNvSpPr txBox="1"/>
          <p:nvPr/>
        </p:nvSpPr>
        <p:spPr>
          <a:xfrm>
            <a:off x="5499437" y="5216066"/>
            <a:ext cx="1077416" cy="297454"/>
          </a:xfrm>
          <a:prstGeom prst="rect">
            <a:avLst/>
          </a:prstGeom>
          <a:noFill/>
        </p:spPr>
        <p:txBody>
          <a:bodyPr wrap="square">
            <a:spAutoFit/>
          </a:bodyPr>
          <a:lstStyle/>
          <a:p>
            <a:r>
              <a:rPr lang="en-US" sz="1333">
                <a:solidFill>
                  <a:schemeClr val="bg1">
                    <a:lumMod val="65000"/>
                  </a:schemeClr>
                </a:solidFill>
              </a:rPr>
              <a:t>Researcher</a:t>
            </a:r>
            <a:endParaRPr lang="en-AU" sz="1333"/>
          </a:p>
        </p:txBody>
      </p:sp>
      <p:sp>
        <p:nvSpPr>
          <p:cNvPr id="49" name="TextBox 48">
            <a:extLst>
              <a:ext uri="{FF2B5EF4-FFF2-40B4-BE49-F238E27FC236}">
                <a16:creationId xmlns:a16="http://schemas.microsoft.com/office/drawing/2014/main" id="{A46B3FBB-424D-C2BF-25D8-DF25C0F798E9}"/>
              </a:ext>
            </a:extLst>
          </p:cNvPr>
          <p:cNvSpPr txBox="1"/>
          <p:nvPr/>
        </p:nvSpPr>
        <p:spPr>
          <a:xfrm>
            <a:off x="8748006" y="4706781"/>
            <a:ext cx="2264628" cy="297454"/>
          </a:xfrm>
          <a:prstGeom prst="rect">
            <a:avLst/>
          </a:prstGeom>
          <a:noFill/>
        </p:spPr>
        <p:txBody>
          <a:bodyPr wrap="square">
            <a:spAutoFit/>
          </a:bodyPr>
          <a:lstStyle/>
          <a:p>
            <a:r>
              <a:rPr lang="en-US" sz="1333">
                <a:solidFill>
                  <a:schemeClr val="bg1">
                    <a:lumMod val="65000"/>
                  </a:schemeClr>
                </a:solidFill>
              </a:rPr>
              <a:t>Research conducted</a:t>
            </a:r>
            <a:endParaRPr lang="en-AU" sz="1333">
              <a:solidFill>
                <a:schemeClr val="bg1">
                  <a:lumMod val="65000"/>
                </a:schemeClr>
              </a:solidFill>
            </a:endParaRPr>
          </a:p>
        </p:txBody>
      </p:sp>
      <p:sp>
        <p:nvSpPr>
          <p:cNvPr id="60" name="TextBox 59">
            <a:extLst>
              <a:ext uri="{FF2B5EF4-FFF2-40B4-BE49-F238E27FC236}">
                <a16:creationId xmlns:a16="http://schemas.microsoft.com/office/drawing/2014/main" id="{0AA59B52-D504-E699-DF0C-91DC79C8ED40}"/>
              </a:ext>
            </a:extLst>
          </p:cNvPr>
          <p:cNvSpPr txBox="1"/>
          <p:nvPr/>
        </p:nvSpPr>
        <p:spPr>
          <a:xfrm>
            <a:off x="9546276" y="4072048"/>
            <a:ext cx="1814840" cy="297454"/>
          </a:xfrm>
          <a:prstGeom prst="rect">
            <a:avLst/>
          </a:prstGeom>
          <a:noFill/>
        </p:spPr>
        <p:txBody>
          <a:bodyPr wrap="square">
            <a:spAutoFit/>
          </a:bodyPr>
          <a:lstStyle/>
          <a:p>
            <a:r>
              <a:rPr lang="en-US" sz="1333">
                <a:solidFill>
                  <a:schemeClr val="bg1">
                    <a:lumMod val="65000"/>
                  </a:schemeClr>
                </a:solidFill>
              </a:rPr>
              <a:t>Publication</a:t>
            </a:r>
            <a:endParaRPr lang="en-AU" sz="1333"/>
          </a:p>
        </p:txBody>
      </p:sp>
      <p:pic>
        <p:nvPicPr>
          <p:cNvPr id="7" name="Graphic 6" descr="Aspiration outline">
            <a:extLst>
              <a:ext uri="{FF2B5EF4-FFF2-40B4-BE49-F238E27FC236}">
                <a16:creationId xmlns:a16="http://schemas.microsoft.com/office/drawing/2014/main" id="{6108CB7B-ADCA-9C5E-00DD-B962C0C7E6B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488541" y="586065"/>
            <a:ext cx="533480" cy="533480"/>
          </a:xfrm>
          <a:prstGeom prst="rect">
            <a:avLst/>
          </a:prstGeom>
        </p:spPr>
      </p:pic>
      <p:pic>
        <p:nvPicPr>
          <p:cNvPr id="11" name="Graphic 10" descr="Business Growth outline">
            <a:extLst>
              <a:ext uri="{FF2B5EF4-FFF2-40B4-BE49-F238E27FC236}">
                <a16:creationId xmlns:a16="http://schemas.microsoft.com/office/drawing/2014/main" id="{D91C3041-5378-5980-E02C-4A841F482480}"/>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468493" y="1130324"/>
            <a:ext cx="586144" cy="586144"/>
          </a:xfrm>
          <a:prstGeom prst="rect">
            <a:avLst/>
          </a:prstGeom>
        </p:spPr>
      </p:pic>
      <p:sp>
        <p:nvSpPr>
          <p:cNvPr id="19" name="TextBox 18">
            <a:extLst>
              <a:ext uri="{FF2B5EF4-FFF2-40B4-BE49-F238E27FC236}">
                <a16:creationId xmlns:a16="http://schemas.microsoft.com/office/drawing/2014/main" id="{78A39B3A-4213-F541-9018-8AC6BCEB5328}"/>
              </a:ext>
            </a:extLst>
          </p:cNvPr>
          <p:cNvSpPr txBox="1"/>
          <p:nvPr/>
        </p:nvSpPr>
        <p:spPr>
          <a:xfrm>
            <a:off x="4103992" y="214901"/>
            <a:ext cx="6719147" cy="379656"/>
          </a:xfrm>
          <a:prstGeom prst="rect">
            <a:avLst/>
          </a:prstGeom>
          <a:noFill/>
        </p:spPr>
        <p:txBody>
          <a:bodyPr wrap="square">
            <a:spAutoFit/>
          </a:bodyPr>
          <a:lstStyle/>
          <a:p>
            <a:r>
              <a:rPr lang="en-US" sz="1867" b="1"/>
              <a:t>Significance of impact </a:t>
            </a:r>
            <a:endParaRPr lang="en-AU" sz="1867"/>
          </a:p>
        </p:txBody>
      </p:sp>
      <p:sp>
        <p:nvSpPr>
          <p:cNvPr id="2" name="Oval 1">
            <a:extLst>
              <a:ext uri="{FF2B5EF4-FFF2-40B4-BE49-F238E27FC236}">
                <a16:creationId xmlns:a16="http://schemas.microsoft.com/office/drawing/2014/main" id="{15E78FC6-E29A-CE0C-2686-DB9ADA21685A}"/>
              </a:ext>
            </a:extLst>
          </p:cNvPr>
          <p:cNvSpPr/>
          <p:nvPr/>
        </p:nvSpPr>
        <p:spPr>
          <a:xfrm>
            <a:off x="402007" y="394231"/>
            <a:ext cx="733491" cy="73349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Graphic 8" descr="Exclamation mark with solid fill">
            <a:extLst>
              <a:ext uri="{FF2B5EF4-FFF2-40B4-BE49-F238E27FC236}">
                <a16:creationId xmlns:a16="http://schemas.microsoft.com/office/drawing/2014/main" id="{7CC9E028-B8CC-ABFD-257D-0332716A9CC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527170" y="519394"/>
            <a:ext cx="483164" cy="483164"/>
          </a:xfrm>
          <a:prstGeom prst="rect">
            <a:avLst/>
          </a:prstGeom>
        </p:spPr>
      </p:pic>
    </p:spTree>
    <p:extLst>
      <p:ext uri="{BB962C8B-B14F-4D97-AF65-F5344CB8AC3E}">
        <p14:creationId xmlns:p14="http://schemas.microsoft.com/office/powerpoint/2010/main" val="378926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2A28F3-CBE9-7F56-40A7-B8B8657AFF4C}"/>
              </a:ext>
            </a:extLst>
          </p:cNvPr>
          <p:cNvSpPr txBox="1">
            <a:spLocks/>
          </p:cNvSpPr>
          <p:nvPr/>
        </p:nvSpPr>
        <p:spPr>
          <a:xfrm>
            <a:off x="1289189" y="289073"/>
            <a:ext cx="10028556" cy="950260"/>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D3D4321-E152-7796-5E1A-4C1DFD750E70}"/>
              </a:ext>
            </a:extLst>
          </p:cNvPr>
          <p:cNvSpPr txBox="1">
            <a:spLocks/>
          </p:cNvSpPr>
          <p:nvPr/>
        </p:nvSpPr>
        <p:spPr>
          <a:xfrm>
            <a:off x="1289187" y="289072"/>
            <a:ext cx="10028556" cy="4133681"/>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r>
              <a:rPr lang="en-AU" sz="1867">
                <a:solidFill>
                  <a:schemeClr val="accent1"/>
                </a:solidFill>
                <a:latin typeface="Arial" panose="020B0604020202020204" pitchFamily="34" charset="0"/>
                <a:cs typeface="Arial" panose="020B0604020202020204" pitchFamily="34" charset="0"/>
              </a:rPr>
              <a:t>Significance of impact </a:t>
            </a:r>
          </a:p>
          <a:p>
            <a:pPr lvl="0">
              <a:lnSpc>
                <a:spcPct val="100000"/>
              </a:lnSpc>
            </a:pPr>
            <a:endParaRPr lang="en-AU" sz="1867">
              <a:solidFill>
                <a:schemeClr val="accent1"/>
              </a:solidFill>
              <a:latin typeface="Arial" panose="020B0604020202020204" pitchFamily="34" charset="0"/>
              <a:cs typeface="Arial" panose="020B0604020202020204" pitchFamily="34" charset="0"/>
            </a:endParaRP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It may be appropriate to be subjective and supported by qualitative evidence.</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Demonstrate the benefits and importance of the impact to the beneficiaries.</a:t>
            </a: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Impact can be a beneficiary’s perception of change, as much as the quantity of change.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How does the impact relate to a bigger picture? E.g. if application of research findings = cost savings to government, what does this mean in terms of rising cost of provision?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6" name="Oval 5">
            <a:extLst>
              <a:ext uri="{FF2B5EF4-FFF2-40B4-BE49-F238E27FC236}">
                <a16:creationId xmlns:a16="http://schemas.microsoft.com/office/drawing/2014/main" id="{CD84F4D8-8106-A62D-5B9F-16FA2CFEECD1}"/>
              </a:ext>
            </a:extLst>
          </p:cNvPr>
          <p:cNvSpPr/>
          <p:nvPr/>
        </p:nvSpPr>
        <p:spPr>
          <a:xfrm>
            <a:off x="402007" y="394231"/>
            <a:ext cx="733491" cy="73349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0D0F06D7-DC86-42A6-4F76-8B19FCA43CF8}"/>
              </a:ext>
            </a:extLst>
          </p:cNvPr>
          <p:cNvSpPr txBox="1">
            <a:spLocks/>
          </p:cNvSpPr>
          <p:nvPr/>
        </p:nvSpPr>
        <p:spPr>
          <a:xfrm>
            <a:off x="1289187" y="289071"/>
            <a:ext cx="10653603" cy="950261"/>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pic>
        <p:nvPicPr>
          <p:cNvPr id="7" name="Graphic 6" descr="Exclamation mark with solid fill">
            <a:extLst>
              <a:ext uri="{FF2B5EF4-FFF2-40B4-BE49-F238E27FC236}">
                <a16:creationId xmlns:a16="http://schemas.microsoft.com/office/drawing/2014/main" id="{34FA85DF-C25F-A6F5-DB16-771291926C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7170" y="519394"/>
            <a:ext cx="483164" cy="483164"/>
          </a:xfrm>
          <a:prstGeom prst="rect">
            <a:avLst/>
          </a:prstGeom>
        </p:spPr>
      </p:pic>
    </p:spTree>
    <p:extLst>
      <p:ext uri="{BB962C8B-B14F-4D97-AF65-F5344CB8AC3E}">
        <p14:creationId xmlns:p14="http://schemas.microsoft.com/office/powerpoint/2010/main" val="3716650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63F6463-DFA0-DDFB-C4B8-C25D65BC9C38}"/>
              </a:ext>
            </a:extLst>
          </p:cNvPr>
          <p:cNvSpPr txBox="1"/>
          <p:nvPr/>
        </p:nvSpPr>
        <p:spPr>
          <a:xfrm>
            <a:off x="3775794" y="3143981"/>
            <a:ext cx="3847253" cy="1077218"/>
          </a:xfrm>
          <a:prstGeom prst="rect">
            <a:avLst/>
          </a:prstGeom>
          <a:noFill/>
        </p:spPr>
        <p:txBody>
          <a:bodyPr wrap="square" rtlCol="0">
            <a:spAutoFit/>
          </a:bodyPr>
          <a:lstStyle/>
          <a:p>
            <a:pPr algn="ctr"/>
            <a:r>
              <a:rPr lang="en-US" sz="3200">
                <a:solidFill>
                  <a:schemeClr val="bg1"/>
                </a:solidFill>
              </a:rPr>
              <a:t>key terms &amp; concepts</a:t>
            </a:r>
            <a:endParaRPr lang="en-AU" sz="3200">
              <a:solidFill>
                <a:schemeClr val="bg1"/>
              </a:solidFill>
            </a:endParaRPr>
          </a:p>
        </p:txBody>
      </p:sp>
      <p:sp>
        <p:nvSpPr>
          <p:cNvPr id="4" name="Flowchart: Alternate Process 3">
            <a:extLst>
              <a:ext uri="{FF2B5EF4-FFF2-40B4-BE49-F238E27FC236}">
                <a16:creationId xmlns:a16="http://schemas.microsoft.com/office/drawing/2014/main" id="{C1A41E8A-2D22-FA14-FC84-32D76E25F108}"/>
              </a:ext>
            </a:extLst>
          </p:cNvPr>
          <p:cNvSpPr/>
          <p:nvPr/>
        </p:nvSpPr>
        <p:spPr>
          <a:xfrm>
            <a:off x="3898109" y="2382560"/>
            <a:ext cx="3602623" cy="2092880"/>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5" name="TextBox 4">
            <a:extLst>
              <a:ext uri="{FF2B5EF4-FFF2-40B4-BE49-F238E27FC236}">
                <a16:creationId xmlns:a16="http://schemas.microsoft.com/office/drawing/2014/main" id="{311AD8DB-1A24-C011-8B94-9275A4E52465}"/>
              </a:ext>
            </a:extLst>
          </p:cNvPr>
          <p:cNvSpPr txBox="1"/>
          <p:nvPr/>
        </p:nvSpPr>
        <p:spPr>
          <a:xfrm>
            <a:off x="3695103" y="2628781"/>
            <a:ext cx="4008631" cy="1569660"/>
          </a:xfrm>
          <a:prstGeom prst="rect">
            <a:avLst/>
          </a:prstGeom>
          <a:noFill/>
        </p:spPr>
        <p:txBody>
          <a:bodyPr wrap="square" rtlCol="0">
            <a:spAutoFit/>
          </a:bodyPr>
          <a:lstStyle/>
          <a:p>
            <a:pPr algn="ctr"/>
            <a:r>
              <a:rPr lang="en-US" sz="3200">
                <a:solidFill>
                  <a:schemeClr val="bg1"/>
                </a:solidFill>
              </a:rPr>
              <a:t>Principles for communicating research impact</a:t>
            </a:r>
            <a:endParaRPr lang="en-AU" sz="3200">
              <a:solidFill>
                <a:schemeClr val="bg1"/>
              </a:solidFill>
            </a:endParaRPr>
          </a:p>
        </p:txBody>
      </p:sp>
    </p:spTree>
    <p:extLst>
      <p:ext uri="{BB962C8B-B14F-4D97-AF65-F5344CB8AC3E}">
        <p14:creationId xmlns:p14="http://schemas.microsoft.com/office/powerpoint/2010/main" val="1696619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5483F33-6775-D706-C14C-4F6B79011EF7}"/>
              </a:ext>
            </a:extLst>
          </p:cNvPr>
          <p:cNvSpPr>
            <a:spLocks noGrp="1"/>
          </p:cNvSpPr>
          <p:nvPr>
            <p:ph type="title"/>
          </p:nvPr>
        </p:nvSpPr>
        <p:spPr>
          <a:xfrm>
            <a:off x="751336" y="3429000"/>
            <a:ext cx="3428212" cy="1786473"/>
          </a:xfrm>
        </p:spPr>
        <p:txBody>
          <a:bodyPr/>
          <a:lstStyle/>
          <a:p>
            <a:r>
              <a:rPr lang="en-US"/>
              <a:t>Feedback from past Investigator Grant reviewers (2019-2023):</a:t>
            </a:r>
          </a:p>
        </p:txBody>
      </p:sp>
      <p:sp>
        <p:nvSpPr>
          <p:cNvPr id="10" name="Text Placeholder 9">
            <a:extLst>
              <a:ext uri="{FF2B5EF4-FFF2-40B4-BE49-F238E27FC236}">
                <a16:creationId xmlns:a16="http://schemas.microsoft.com/office/drawing/2014/main" id="{FE18B703-E58A-F51A-FD87-940BFD477470}"/>
              </a:ext>
            </a:extLst>
          </p:cNvPr>
          <p:cNvSpPr>
            <a:spLocks noGrp="1"/>
          </p:cNvSpPr>
          <p:nvPr>
            <p:ph type="body" sz="quarter" idx="15"/>
          </p:nvPr>
        </p:nvSpPr>
        <p:spPr>
          <a:xfrm>
            <a:off x="5105474" y="363555"/>
            <a:ext cx="6511431" cy="5654055"/>
          </a:xfrm>
        </p:spPr>
        <p:txBody>
          <a:bodyPr/>
          <a:lstStyle/>
          <a:p>
            <a:pPr marL="0" indent="0">
              <a:buNone/>
            </a:pPr>
            <a:r>
              <a:rPr lang="en-US" sz="1867"/>
              <a:t>Clearly describe and evidence/corroborate research impact claims</a:t>
            </a:r>
          </a:p>
          <a:p>
            <a:endParaRPr lang="en-US" sz="1000"/>
          </a:p>
          <a:p>
            <a:pPr marL="0" indent="0">
              <a:buNone/>
            </a:pPr>
            <a:r>
              <a:rPr lang="en-US" sz="1867"/>
              <a:t>Give tangible examples to illustrate the change (impact) that occurred as a direct result of the research</a:t>
            </a:r>
          </a:p>
          <a:p>
            <a:endParaRPr lang="en-US" sz="1000"/>
          </a:p>
          <a:p>
            <a:pPr marL="0" indent="0">
              <a:buNone/>
            </a:pPr>
            <a:r>
              <a:rPr lang="en-US" sz="1867"/>
              <a:t>Clearly identify an impact beyond the initial research finding</a:t>
            </a:r>
          </a:p>
          <a:p>
            <a:endParaRPr lang="en-US" sz="1000"/>
          </a:p>
          <a:p>
            <a:pPr marL="0" indent="0">
              <a:buNone/>
            </a:pPr>
            <a:r>
              <a:rPr lang="en-US" sz="1867"/>
              <a:t>Include evidence that the impact had significant and far-reaching benefits</a:t>
            </a:r>
          </a:p>
          <a:p>
            <a:endParaRPr lang="en-US" sz="1000"/>
          </a:p>
          <a:p>
            <a:pPr marL="0" indent="0">
              <a:buNone/>
            </a:pPr>
            <a:r>
              <a:rPr lang="en-US" sz="1867"/>
              <a:t>Clearly describe and evidence how the research program contributed to the reach and significance of the impact</a:t>
            </a:r>
          </a:p>
          <a:p>
            <a:endParaRPr lang="en-US" sz="1000"/>
          </a:p>
          <a:p>
            <a:pPr marL="0" lvl="0" indent="0">
              <a:lnSpc>
                <a:spcPct val="100000"/>
              </a:lnSpc>
              <a:buNone/>
            </a:pPr>
            <a:r>
              <a:rPr lang="en-AU" sz="1867"/>
              <a:t>Clearly describe and evidence how you contributed to the research program that led to the research impact</a:t>
            </a:r>
          </a:p>
        </p:txBody>
      </p:sp>
      <p:pic>
        <p:nvPicPr>
          <p:cNvPr id="4" name="Graphic 3" descr="Sun outline">
            <a:extLst>
              <a:ext uri="{FF2B5EF4-FFF2-40B4-BE49-F238E27FC236}">
                <a16:creationId xmlns:a16="http://schemas.microsoft.com/office/drawing/2014/main" id="{7D21EDBF-FF25-50DB-509F-0640B9FF4A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5571" y="410264"/>
            <a:ext cx="681815" cy="681815"/>
          </a:xfrm>
          <a:prstGeom prst="rect">
            <a:avLst/>
          </a:prstGeom>
        </p:spPr>
      </p:pic>
      <p:pic>
        <p:nvPicPr>
          <p:cNvPr id="8" name="Graphic 7" descr="Drawing Figure outline">
            <a:extLst>
              <a:ext uri="{FF2B5EF4-FFF2-40B4-BE49-F238E27FC236}">
                <a16:creationId xmlns:a16="http://schemas.microsoft.com/office/drawing/2014/main" id="{FABEC94C-871A-FF20-C044-8E2214CEC4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84122" y="1599547"/>
            <a:ext cx="525932" cy="525932"/>
          </a:xfrm>
          <a:prstGeom prst="rect">
            <a:avLst/>
          </a:prstGeom>
        </p:spPr>
      </p:pic>
      <p:pic>
        <p:nvPicPr>
          <p:cNvPr id="14" name="Graphic 13" descr="Arrow: Slight curve outline">
            <a:extLst>
              <a:ext uri="{FF2B5EF4-FFF2-40B4-BE49-F238E27FC236}">
                <a16:creationId xmlns:a16="http://schemas.microsoft.com/office/drawing/2014/main" id="{AB78E071-8CBD-272C-D4C2-49B6DDFE4E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1852" y="2445795"/>
            <a:ext cx="629252" cy="629252"/>
          </a:xfrm>
          <a:prstGeom prst="rect">
            <a:avLst/>
          </a:prstGeom>
        </p:spPr>
      </p:pic>
      <p:pic>
        <p:nvPicPr>
          <p:cNvPr id="16" name="Graphic 15" descr="Magnifying glass outline">
            <a:extLst>
              <a:ext uri="{FF2B5EF4-FFF2-40B4-BE49-F238E27FC236}">
                <a16:creationId xmlns:a16="http://schemas.microsoft.com/office/drawing/2014/main" id="{8039DBAB-32A8-302A-DB3E-95A40B0B7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41614" y="3328596"/>
            <a:ext cx="610947" cy="610947"/>
          </a:xfrm>
          <a:prstGeom prst="rect">
            <a:avLst/>
          </a:prstGeom>
        </p:spPr>
      </p:pic>
      <p:pic>
        <p:nvPicPr>
          <p:cNvPr id="20" name="Graphic 19" descr="Blueprint outline">
            <a:extLst>
              <a:ext uri="{FF2B5EF4-FFF2-40B4-BE49-F238E27FC236}">
                <a16:creationId xmlns:a16="http://schemas.microsoft.com/office/drawing/2014/main" id="{3E2956B8-4D8E-2F6E-7602-C89AB83B25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32461" y="4322237"/>
            <a:ext cx="629252" cy="629252"/>
          </a:xfrm>
          <a:prstGeom prst="rect">
            <a:avLst/>
          </a:prstGeom>
        </p:spPr>
      </p:pic>
      <p:pic>
        <p:nvPicPr>
          <p:cNvPr id="22" name="Graphic 21" descr="Bar graph with upward trend outline">
            <a:extLst>
              <a:ext uri="{FF2B5EF4-FFF2-40B4-BE49-F238E27FC236}">
                <a16:creationId xmlns:a16="http://schemas.microsoft.com/office/drawing/2014/main" id="{1201E4D0-9D3E-4DE2-9B5C-AB2A22DFA7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41614" y="5380073"/>
            <a:ext cx="619425" cy="619425"/>
          </a:xfrm>
          <a:prstGeom prst="rect">
            <a:avLst/>
          </a:prstGeom>
        </p:spPr>
      </p:pic>
    </p:spTree>
    <p:extLst>
      <p:ext uri="{BB962C8B-B14F-4D97-AF65-F5344CB8AC3E}">
        <p14:creationId xmlns:p14="http://schemas.microsoft.com/office/powerpoint/2010/main" val="608147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5483F33-6775-D706-C14C-4F6B79011EF7}"/>
              </a:ext>
            </a:extLst>
          </p:cNvPr>
          <p:cNvSpPr>
            <a:spLocks noGrp="1"/>
          </p:cNvSpPr>
          <p:nvPr>
            <p:ph type="title"/>
          </p:nvPr>
        </p:nvSpPr>
        <p:spPr/>
        <p:txBody>
          <a:bodyPr/>
          <a:lstStyle/>
          <a:p>
            <a:r>
              <a:rPr lang="en-US"/>
              <a:t>Principles for communicating research impact </a:t>
            </a:r>
          </a:p>
        </p:txBody>
      </p:sp>
      <p:sp>
        <p:nvSpPr>
          <p:cNvPr id="10" name="Text Placeholder 9">
            <a:extLst>
              <a:ext uri="{FF2B5EF4-FFF2-40B4-BE49-F238E27FC236}">
                <a16:creationId xmlns:a16="http://schemas.microsoft.com/office/drawing/2014/main" id="{FE18B703-E58A-F51A-FD87-940BFD477470}"/>
              </a:ext>
            </a:extLst>
          </p:cNvPr>
          <p:cNvSpPr>
            <a:spLocks noGrp="1"/>
          </p:cNvSpPr>
          <p:nvPr>
            <p:ph type="body" sz="quarter" idx="15"/>
          </p:nvPr>
        </p:nvSpPr>
        <p:spPr>
          <a:xfrm>
            <a:off x="5300903" y="683045"/>
            <a:ext cx="6511431" cy="5084054"/>
          </a:xfrm>
        </p:spPr>
        <p:txBody>
          <a:bodyPr/>
          <a:lstStyle/>
          <a:p>
            <a:pPr marL="0" indent="0">
              <a:buNone/>
            </a:pPr>
            <a:r>
              <a:rPr lang="en-US" sz="2133"/>
              <a:t>Know what research impact is and isn’t </a:t>
            </a:r>
          </a:p>
          <a:p>
            <a:endParaRPr lang="en-US" sz="1000"/>
          </a:p>
          <a:p>
            <a:pPr marL="0" indent="0">
              <a:buNone/>
            </a:pPr>
            <a:r>
              <a:rPr lang="en-US" sz="2133"/>
              <a:t>Understand and relate your research impact to a broader context</a:t>
            </a:r>
          </a:p>
          <a:p>
            <a:endParaRPr lang="en-US" sz="1000"/>
          </a:p>
          <a:p>
            <a:pPr marL="0" indent="0">
              <a:buNone/>
            </a:pPr>
            <a:r>
              <a:rPr lang="en-US" sz="2133"/>
              <a:t>Be explicit about benefits and beneficiaries </a:t>
            </a:r>
          </a:p>
          <a:p>
            <a:endParaRPr lang="en-US" sz="1000"/>
          </a:p>
          <a:p>
            <a:pPr marL="0" indent="0">
              <a:buNone/>
            </a:pPr>
            <a:r>
              <a:rPr lang="en-US" sz="2133"/>
              <a:t>Create causal links while describing the research and the resulting impact</a:t>
            </a:r>
          </a:p>
          <a:p>
            <a:endParaRPr lang="en-US" sz="1000"/>
          </a:p>
          <a:p>
            <a:pPr marL="0" indent="0">
              <a:buNone/>
            </a:pPr>
            <a:r>
              <a:rPr lang="en-US" sz="2133"/>
              <a:t>Use active voice as much as possible</a:t>
            </a:r>
          </a:p>
          <a:p>
            <a:endParaRPr lang="en-US" sz="1000"/>
          </a:p>
          <a:p>
            <a:pPr marL="0" indent="0">
              <a:buNone/>
            </a:pPr>
            <a:r>
              <a:rPr lang="en-US" sz="2133"/>
              <a:t>Edit to remove technical terms or jargon</a:t>
            </a:r>
          </a:p>
        </p:txBody>
      </p:sp>
      <p:pic>
        <p:nvPicPr>
          <p:cNvPr id="1036" name="Picture 12" descr="puzzle Icon 537324">
            <a:extLst>
              <a:ext uri="{FF2B5EF4-FFF2-40B4-BE49-F238E27FC236}">
                <a16:creationId xmlns:a16="http://schemas.microsoft.com/office/drawing/2014/main" id="{53BEE930-791C-B10E-F1F5-44DA3D6B4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8008" y="3521843"/>
            <a:ext cx="629252" cy="629252"/>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Pin outline">
            <a:extLst>
              <a:ext uri="{FF2B5EF4-FFF2-40B4-BE49-F238E27FC236}">
                <a16:creationId xmlns:a16="http://schemas.microsoft.com/office/drawing/2014/main" id="{B46014AA-8B99-7655-69BD-8121F25CB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68522" y="1549328"/>
            <a:ext cx="609600" cy="609600"/>
          </a:xfrm>
          <a:prstGeom prst="rect">
            <a:avLst/>
          </a:prstGeom>
        </p:spPr>
      </p:pic>
      <p:pic>
        <p:nvPicPr>
          <p:cNvPr id="5" name="Graphic 4" descr="Pencil outline">
            <a:extLst>
              <a:ext uri="{FF2B5EF4-FFF2-40B4-BE49-F238E27FC236}">
                <a16:creationId xmlns:a16="http://schemas.microsoft.com/office/drawing/2014/main" id="{341B9534-407B-8878-7837-047337581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5686" y="4442931"/>
            <a:ext cx="562436" cy="562436"/>
          </a:xfrm>
          <a:prstGeom prst="rect">
            <a:avLst/>
          </a:prstGeom>
        </p:spPr>
      </p:pic>
      <p:pic>
        <p:nvPicPr>
          <p:cNvPr id="7" name="Graphic 6" descr="Badge Tick1 outline">
            <a:extLst>
              <a:ext uri="{FF2B5EF4-FFF2-40B4-BE49-F238E27FC236}">
                <a16:creationId xmlns:a16="http://schemas.microsoft.com/office/drawing/2014/main" id="{048FED13-429E-41FF-8D4C-40549DE08F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4077" y="670505"/>
            <a:ext cx="609600" cy="609600"/>
          </a:xfrm>
          <a:prstGeom prst="rect">
            <a:avLst/>
          </a:prstGeom>
        </p:spPr>
      </p:pic>
      <p:pic>
        <p:nvPicPr>
          <p:cNvPr id="11" name="Graphic 10" descr="Bullseye outline">
            <a:extLst>
              <a:ext uri="{FF2B5EF4-FFF2-40B4-BE49-F238E27FC236}">
                <a16:creationId xmlns:a16="http://schemas.microsoft.com/office/drawing/2014/main" id="{A719F662-33B3-A092-C3DA-9A406FAF9F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1515" y="2620407"/>
            <a:ext cx="609600" cy="609600"/>
          </a:xfrm>
          <a:prstGeom prst="rect">
            <a:avLst/>
          </a:prstGeom>
        </p:spPr>
      </p:pic>
      <p:pic>
        <p:nvPicPr>
          <p:cNvPr id="13" name="Graphic 12" descr="Megaphone outline">
            <a:extLst>
              <a:ext uri="{FF2B5EF4-FFF2-40B4-BE49-F238E27FC236}">
                <a16:creationId xmlns:a16="http://schemas.microsoft.com/office/drawing/2014/main" id="{D616A629-5C5D-4574-A487-4805026FD4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15687" y="5232792"/>
            <a:ext cx="562435" cy="562435"/>
          </a:xfrm>
          <a:prstGeom prst="rect">
            <a:avLst/>
          </a:prstGeom>
        </p:spPr>
      </p:pic>
    </p:spTree>
    <p:extLst>
      <p:ext uri="{BB962C8B-B14F-4D97-AF65-F5344CB8AC3E}">
        <p14:creationId xmlns:p14="http://schemas.microsoft.com/office/powerpoint/2010/main" val="3367723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2A09B3-A1D0-49F1-914A-F174554C032A}"/>
              </a:ext>
            </a:extLst>
          </p:cNvPr>
          <p:cNvSpPr txBox="1">
            <a:spLocks/>
          </p:cNvSpPr>
          <p:nvPr/>
        </p:nvSpPr>
        <p:spPr>
          <a:xfrm>
            <a:off x="703466" y="1200467"/>
            <a:ext cx="6562093" cy="4609749"/>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endParaRPr lang="en-US" sz="1867" b="0">
              <a:solidFill>
                <a:schemeClr val="accent1"/>
              </a:solidFill>
              <a:latin typeface="Arial" panose="020B0604020202020204" pitchFamily="34" charset="0"/>
              <a:cs typeface="Arial" panose="020B0604020202020204" pitchFamily="34" charset="0"/>
            </a:endParaRPr>
          </a:p>
          <a:p>
            <a:pPr>
              <a:lnSpc>
                <a:spcPct val="100000"/>
              </a:lnSpc>
            </a:pPr>
            <a:r>
              <a:rPr lang="en-US" sz="2400">
                <a:solidFill>
                  <a:schemeClr val="accent1"/>
                </a:solidFill>
                <a:latin typeface="Arial" panose="020B0604020202020204" pitchFamily="34" charset="0"/>
                <a:cs typeface="Arial" panose="020B0604020202020204" pitchFamily="34" charset="0"/>
              </a:rPr>
              <a:t>Know what research impact is and isn’t</a:t>
            </a:r>
          </a:p>
          <a:p>
            <a:pPr>
              <a:lnSpc>
                <a:spcPct val="100000"/>
              </a:lnSpc>
            </a:pPr>
            <a:endParaRPr lang="en-US" sz="2400" b="0">
              <a:solidFill>
                <a:schemeClr val="accent1"/>
              </a:solidFill>
              <a:latin typeface="Arial" panose="020B0604020202020204" pitchFamily="34" charset="0"/>
              <a:cs typeface="Arial" panose="020B0604020202020204" pitchFamily="34" charset="0"/>
            </a:endParaRPr>
          </a:p>
          <a:p>
            <a:pPr>
              <a:lnSpc>
                <a:spcPct val="100000"/>
              </a:lnSpc>
            </a:pPr>
            <a:r>
              <a:rPr lang="en-US" sz="2400" b="0">
                <a:solidFill>
                  <a:schemeClr val="accent1"/>
                </a:solidFill>
                <a:latin typeface="Arial" panose="020B0604020202020204" pitchFamily="34" charset="0"/>
                <a:cs typeface="Arial" panose="020B0604020202020204" pitchFamily="34" charset="0"/>
              </a:rPr>
              <a:t>Be clear on what is and isn’t impact before you begin. </a:t>
            </a:r>
          </a:p>
          <a:p>
            <a:pPr>
              <a:lnSpc>
                <a:spcPct val="100000"/>
              </a:lnSpc>
            </a:pPr>
            <a:endParaRPr lang="en-US" sz="2400" b="0">
              <a:solidFill>
                <a:schemeClr val="accent1"/>
              </a:solidFill>
              <a:latin typeface="Arial" panose="020B0604020202020204" pitchFamily="34" charset="0"/>
              <a:cs typeface="Arial" panose="020B0604020202020204" pitchFamily="34" charset="0"/>
            </a:endParaRPr>
          </a:p>
          <a:p>
            <a:pPr>
              <a:lnSpc>
                <a:spcPct val="100000"/>
              </a:lnSpc>
            </a:pPr>
            <a:r>
              <a:rPr lang="en-US" sz="2400" b="0">
                <a:solidFill>
                  <a:schemeClr val="accent1"/>
                </a:solidFill>
                <a:latin typeface="Arial" panose="020B0604020202020204" pitchFamily="34" charset="0"/>
                <a:cs typeface="Arial" panose="020B0604020202020204" pitchFamily="34" charset="0"/>
              </a:rPr>
              <a:t>Engagement is often mislabeled as impact, undermining credibility. </a:t>
            </a:r>
          </a:p>
          <a:p>
            <a:pPr>
              <a:lnSpc>
                <a:spcPct val="100000"/>
              </a:lnSpc>
            </a:pPr>
            <a:endParaRPr lang="en-US" sz="2400" b="0">
              <a:solidFill>
                <a:schemeClr val="accent1"/>
              </a:solidFill>
              <a:latin typeface="Arial" panose="020B0604020202020204" pitchFamily="34" charset="0"/>
              <a:cs typeface="Arial" panose="020B0604020202020204" pitchFamily="34" charset="0"/>
            </a:endParaRPr>
          </a:p>
          <a:p>
            <a:pPr>
              <a:lnSpc>
                <a:spcPct val="100000"/>
              </a:lnSpc>
            </a:pPr>
            <a:r>
              <a:rPr lang="en-US" sz="2400" b="0">
                <a:solidFill>
                  <a:schemeClr val="accent1"/>
                </a:solidFill>
                <a:latin typeface="Arial" panose="020B0604020202020204" pitchFamily="34" charset="0"/>
                <a:cs typeface="Arial" panose="020B0604020202020204" pitchFamily="34" charset="0"/>
              </a:rPr>
              <a:t>Check: Does your impact fit the </a:t>
            </a:r>
          </a:p>
          <a:p>
            <a:pPr>
              <a:lnSpc>
                <a:spcPct val="100000"/>
              </a:lnSpc>
            </a:pPr>
            <a:r>
              <a:rPr lang="en-US" sz="2400" b="0">
                <a:solidFill>
                  <a:schemeClr val="accent1"/>
                </a:solidFill>
                <a:latin typeface="Arial" panose="020B0604020202020204" pitchFamily="34" charset="0"/>
                <a:cs typeface="Arial" panose="020B0604020202020204" pitchFamily="34" charset="0"/>
              </a:rPr>
              <a:t>NHMRC’s description? </a:t>
            </a:r>
          </a:p>
          <a:p>
            <a:pPr>
              <a:lnSpc>
                <a:spcPct val="100000"/>
              </a:lnSpc>
            </a:pPr>
            <a:endParaRPr lang="en-US" sz="2400" b="0">
              <a:solidFill>
                <a:schemeClr val="accent1"/>
              </a:solidFill>
              <a:latin typeface="Arial" panose="020B0604020202020204" pitchFamily="34" charset="0"/>
              <a:cs typeface="Arial" panose="020B0604020202020204" pitchFamily="34" charset="0"/>
            </a:endParaRPr>
          </a:p>
          <a:p>
            <a:pPr>
              <a:lnSpc>
                <a:spcPct val="100000"/>
              </a:lnSpc>
            </a:pPr>
            <a:endParaRPr lang="en-AU" sz="2400" b="0">
              <a:solidFill>
                <a:schemeClr val="accent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39F8E1C-6598-4B26-3431-1614A8A078D9}"/>
              </a:ext>
            </a:extLst>
          </p:cNvPr>
          <p:cNvSpPr txBox="1">
            <a:spLocks/>
          </p:cNvSpPr>
          <p:nvPr/>
        </p:nvSpPr>
        <p:spPr>
          <a:xfrm>
            <a:off x="686500" y="4316429"/>
            <a:ext cx="4671077" cy="1073271"/>
          </a:xfrm>
          <a:prstGeom prst="rect">
            <a:avLst/>
          </a:prstGeom>
        </p:spPr>
        <p:txBody>
          <a:bodyPr anchor="b">
            <a:normAutofit/>
          </a:bodyPr>
          <a:lstStyle>
            <a:lvl1pPr algn="l" defTabSz="685800" rtl="0" eaLnBrk="1" latinLnBrk="0" hangingPunct="1">
              <a:lnSpc>
                <a:spcPct val="90000"/>
              </a:lnSpc>
              <a:spcBef>
                <a:spcPct val="0"/>
              </a:spcBef>
              <a:buNone/>
              <a:defRPr sz="1800" b="1"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stStyle>
          <a:p>
            <a:endParaRPr lang="en-US" sz="2400"/>
          </a:p>
        </p:txBody>
      </p:sp>
      <p:sp>
        <p:nvSpPr>
          <p:cNvPr id="3" name="Title 1">
            <a:extLst>
              <a:ext uri="{FF2B5EF4-FFF2-40B4-BE49-F238E27FC236}">
                <a16:creationId xmlns:a16="http://schemas.microsoft.com/office/drawing/2014/main" id="{8C358158-4CE4-9652-2CAF-6799D1C75A87}"/>
              </a:ext>
            </a:extLst>
          </p:cNvPr>
          <p:cNvSpPr txBox="1">
            <a:spLocks/>
          </p:cNvSpPr>
          <p:nvPr/>
        </p:nvSpPr>
        <p:spPr>
          <a:xfrm>
            <a:off x="686500" y="1939493"/>
            <a:ext cx="4671077" cy="1073271"/>
          </a:xfrm>
          <a:prstGeom prst="rect">
            <a:avLst/>
          </a:prstGeom>
        </p:spPr>
        <p:txBody>
          <a:bodyPr anchor="b">
            <a:normAutofit/>
          </a:bodyPr>
          <a:lstStyle>
            <a:lvl1pPr algn="l" defTabSz="685800" rtl="0" eaLnBrk="1" latinLnBrk="0" hangingPunct="1">
              <a:lnSpc>
                <a:spcPct val="90000"/>
              </a:lnSpc>
              <a:spcBef>
                <a:spcPct val="0"/>
              </a:spcBef>
              <a:buNone/>
              <a:defRPr sz="1800" b="1"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stStyle>
          <a:p>
            <a:endParaRPr lang="en-US" sz="2400"/>
          </a:p>
        </p:txBody>
      </p:sp>
      <p:pic>
        <p:nvPicPr>
          <p:cNvPr id="2" name="Graphic 1" descr="Scientist female outline">
            <a:extLst>
              <a:ext uri="{FF2B5EF4-FFF2-40B4-BE49-F238E27FC236}">
                <a16:creationId xmlns:a16="http://schemas.microsoft.com/office/drawing/2014/main" id="{4007AAEA-7280-B7D0-100E-CE08B69183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42949" y="4679082"/>
            <a:ext cx="684172" cy="684172"/>
          </a:xfrm>
          <a:prstGeom prst="rect">
            <a:avLst/>
          </a:prstGeom>
        </p:spPr>
      </p:pic>
      <p:pic>
        <p:nvPicPr>
          <p:cNvPr id="6" name="Graphic 5" descr="Lightbulb and gear outline">
            <a:extLst>
              <a:ext uri="{FF2B5EF4-FFF2-40B4-BE49-F238E27FC236}">
                <a16:creationId xmlns:a16="http://schemas.microsoft.com/office/drawing/2014/main" id="{3133B0F6-5453-AD7E-C842-B12B4590F0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5952" y="5179468"/>
            <a:ext cx="560728" cy="560728"/>
          </a:xfrm>
          <a:prstGeom prst="rect">
            <a:avLst/>
          </a:prstGeom>
        </p:spPr>
      </p:pic>
      <p:pic>
        <p:nvPicPr>
          <p:cNvPr id="7" name="Graphic 6" descr="Universal access outline">
            <a:extLst>
              <a:ext uri="{FF2B5EF4-FFF2-40B4-BE49-F238E27FC236}">
                <a16:creationId xmlns:a16="http://schemas.microsoft.com/office/drawing/2014/main" id="{3A3BB46E-DC12-2B29-4669-FAAA32548D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88403" y="4751950"/>
            <a:ext cx="703669" cy="703669"/>
          </a:xfrm>
          <a:prstGeom prst="rect">
            <a:avLst/>
          </a:prstGeom>
        </p:spPr>
      </p:pic>
      <p:pic>
        <p:nvPicPr>
          <p:cNvPr id="8" name="Graphic 7" descr="Confused person outline">
            <a:extLst>
              <a:ext uri="{FF2B5EF4-FFF2-40B4-BE49-F238E27FC236}">
                <a16:creationId xmlns:a16="http://schemas.microsoft.com/office/drawing/2014/main" id="{D9300AFC-78ED-EFAB-2BAE-AD66E88596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09888" y="4903760"/>
            <a:ext cx="413585" cy="413585"/>
          </a:xfrm>
          <a:prstGeom prst="rect">
            <a:avLst/>
          </a:prstGeom>
        </p:spPr>
      </p:pic>
      <p:pic>
        <p:nvPicPr>
          <p:cNvPr id="9" name="Graphic 8" descr="Document outline">
            <a:extLst>
              <a:ext uri="{FF2B5EF4-FFF2-40B4-BE49-F238E27FC236}">
                <a16:creationId xmlns:a16="http://schemas.microsoft.com/office/drawing/2014/main" id="{84FBE4BE-706D-4D72-E922-052C6497A3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38342" y="3461684"/>
            <a:ext cx="703669" cy="703669"/>
          </a:xfrm>
          <a:prstGeom prst="rect">
            <a:avLst/>
          </a:prstGeom>
        </p:spPr>
      </p:pic>
      <p:pic>
        <p:nvPicPr>
          <p:cNvPr id="10" name="Graphic 9" descr="Teacher outline">
            <a:extLst>
              <a:ext uri="{FF2B5EF4-FFF2-40B4-BE49-F238E27FC236}">
                <a16:creationId xmlns:a16="http://schemas.microsoft.com/office/drawing/2014/main" id="{B456221F-539C-EB50-9BF6-0819E357D3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10141" y="2634733"/>
            <a:ext cx="586144" cy="586144"/>
          </a:xfrm>
          <a:prstGeom prst="rect">
            <a:avLst/>
          </a:prstGeom>
        </p:spPr>
      </p:pic>
      <p:pic>
        <p:nvPicPr>
          <p:cNvPr id="11" name="Graphic 10" descr="Meeting outline">
            <a:extLst>
              <a:ext uri="{FF2B5EF4-FFF2-40B4-BE49-F238E27FC236}">
                <a16:creationId xmlns:a16="http://schemas.microsoft.com/office/drawing/2014/main" id="{395AD850-15B9-CE81-3E74-8BDDC36CED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05581" y="2594127"/>
            <a:ext cx="541316" cy="541316"/>
          </a:xfrm>
          <a:prstGeom prst="rect">
            <a:avLst/>
          </a:prstGeom>
        </p:spPr>
      </p:pic>
      <p:pic>
        <p:nvPicPr>
          <p:cNvPr id="12" name="Graphic 11" descr="Female Profile outline">
            <a:extLst>
              <a:ext uri="{FF2B5EF4-FFF2-40B4-BE49-F238E27FC236}">
                <a16:creationId xmlns:a16="http://schemas.microsoft.com/office/drawing/2014/main" id="{3D501AFE-E988-387E-49A0-24B92A2031C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480893" y="2265556"/>
            <a:ext cx="496760" cy="496760"/>
          </a:xfrm>
          <a:prstGeom prst="rect">
            <a:avLst/>
          </a:prstGeom>
        </p:spPr>
      </p:pic>
      <p:pic>
        <p:nvPicPr>
          <p:cNvPr id="13" name="Graphic 12" descr="Radio microphone outline">
            <a:extLst>
              <a:ext uri="{FF2B5EF4-FFF2-40B4-BE49-F238E27FC236}">
                <a16:creationId xmlns:a16="http://schemas.microsoft.com/office/drawing/2014/main" id="{3DFFFB7B-8063-C232-8D00-F201D8D9AC9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324296" y="2398311"/>
            <a:ext cx="314253" cy="314253"/>
          </a:xfrm>
          <a:prstGeom prst="rect">
            <a:avLst/>
          </a:prstGeom>
        </p:spPr>
      </p:pic>
      <p:pic>
        <p:nvPicPr>
          <p:cNvPr id="14" name="Graphic 13" descr="Doctor male outline">
            <a:extLst>
              <a:ext uri="{FF2B5EF4-FFF2-40B4-BE49-F238E27FC236}">
                <a16:creationId xmlns:a16="http://schemas.microsoft.com/office/drawing/2014/main" id="{F738F5C0-A7C2-DDA4-9C48-A38B3B2F31A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802569" y="1348554"/>
            <a:ext cx="557863" cy="557863"/>
          </a:xfrm>
          <a:prstGeom prst="rect">
            <a:avLst/>
          </a:prstGeom>
        </p:spPr>
      </p:pic>
      <p:pic>
        <p:nvPicPr>
          <p:cNvPr id="15" name="Graphic 14" descr="Woman with kid outline">
            <a:extLst>
              <a:ext uri="{FF2B5EF4-FFF2-40B4-BE49-F238E27FC236}">
                <a16:creationId xmlns:a16="http://schemas.microsoft.com/office/drawing/2014/main" id="{7D17BA26-BE3C-5B7D-C8C2-40798FC9AAB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531108" y="1472874"/>
            <a:ext cx="392765" cy="392765"/>
          </a:xfrm>
          <a:prstGeom prst="rect">
            <a:avLst/>
          </a:prstGeom>
        </p:spPr>
      </p:pic>
      <p:pic>
        <p:nvPicPr>
          <p:cNvPr id="16" name="Graphic 15" descr="Man with baby outline">
            <a:extLst>
              <a:ext uri="{FF2B5EF4-FFF2-40B4-BE49-F238E27FC236}">
                <a16:creationId xmlns:a16="http://schemas.microsoft.com/office/drawing/2014/main" id="{B80BBD26-6CA6-2D28-6449-4531E0F361D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346035" y="1669256"/>
            <a:ext cx="370147" cy="370147"/>
          </a:xfrm>
          <a:prstGeom prst="rect">
            <a:avLst/>
          </a:prstGeom>
        </p:spPr>
      </p:pic>
      <p:pic>
        <p:nvPicPr>
          <p:cNvPr id="17" name="Graphic 16" descr="Universal access outline">
            <a:extLst>
              <a:ext uri="{FF2B5EF4-FFF2-40B4-BE49-F238E27FC236}">
                <a16:creationId xmlns:a16="http://schemas.microsoft.com/office/drawing/2014/main" id="{A48B0F1C-0403-ACB3-99BF-B7BBE99C44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86354" y="1764823"/>
            <a:ext cx="392765" cy="392765"/>
          </a:xfrm>
          <a:prstGeom prst="rect">
            <a:avLst/>
          </a:prstGeom>
        </p:spPr>
      </p:pic>
      <p:pic>
        <p:nvPicPr>
          <p:cNvPr id="18" name="Graphic 17" descr="Dance outline">
            <a:extLst>
              <a:ext uri="{FF2B5EF4-FFF2-40B4-BE49-F238E27FC236}">
                <a16:creationId xmlns:a16="http://schemas.microsoft.com/office/drawing/2014/main" id="{1AC79F25-5E60-12BF-4566-BB35FCD15DA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659851" y="703707"/>
            <a:ext cx="496760" cy="496760"/>
          </a:xfrm>
          <a:prstGeom prst="rect">
            <a:avLst/>
          </a:prstGeom>
        </p:spPr>
      </p:pic>
      <p:pic>
        <p:nvPicPr>
          <p:cNvPr id="19" name="Graphic 18" descr="Person in wheelchair outline">
            <a:extLst>
              <a:ext uri="{FF2B5EF4-FFF2-40B4-BE49-F238E27FC236}">
                <a16:creationId xmlns:a16="http://schemas.microsoft.com/office/drawing/2014/main" id="{65C6C96F-89A9-1621-AFBE-FF6E3964AA6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661028" y="594604"/>
            <a:ext cx="325499" cy="325499"/>
          </a:xfrm>
          <a:prstGeom prst="rect">
            <a:avLst/>
          </a:prstGeom>
        </p:spPr>
      </p:pic>
      <p:pic>
        <p:nvPicPr>
          <p:cNvPr id="20" name="Graphic 19" descr="Heart with pulse outline">
            <a:extLst>
              <a:ext uri="{FF2B5EF4-FFF2-40B4-BE49-F238E27FC236}">
                <a16:creationId xmlns:a16="http://schemas.microsoft.com/office/drawing/2014/main" id="{C07A883A-145E-D8DB-F4C6-D180B352574A}"/>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789067" y="446138"/>
            <a:ext cx="339223" cy="339223"/>
          </a:xfrm>
          <a:prstGeom prst="rect">
            <a:avLst/>
          </a:prstGeom>
        </p:spPr>
      </p:pic>
      <p:sp>
        <p:nvSpPr>
          <p:cNvPr id="21" name="TextBox 20">
            <a:extLst>
              <a:ext uri="{FF2B5EF4-FFF2-40B4-BE49-F238E27FC236}">
                <a16:creationId xmlns:a16="http://schemas.microsoft.com/office/drawing/2014/main" id="{E3F7A327-D60B-FC1D-5921-59D29DE72042}"/>
              </a:ext>
            </a:extLst>
          </p:cNvPr>
          <p:cNvSpPr txBox="1"/>
          <p:nvPr/>
        </p:nvSpPr>
        <p:spPr>
          <a:xfrm>
            <a:off x="6327120" y="5690103"/>
            <a:ext cx="1919899" cy="297454"/>
          </a:xfrm>
          <a:prstGeom prst="rect">
            <a:avLst/>
          </a:prstGeom>
          <a:noFill/>
        </p:spPr>
        <p:txBody>
          <a:bodyPr wrap="square" rtlCol="0">
            <a:spAutoFit/>
          </a:bodyPr>
          <a:lstStyle/>
          <a:p>
            <a:r>
              <a:rPr lang="en-US" sz="1333"/>
              <a:t>Research idea</a:t>
            </a:r>
            <a:endParaRPr lang="en-AU" sz="1333"/>
          </a:p>
        </p:txBody>
      </p:sp>
      <p:sp>
        <p:nvSpPr>
          <p:cNvPr id="22" name="TextBox 21">
            <a:extLst>
              <a:ext uri="{FF2B5EF4-FFF2-40B4-BE49-F238E27FC236}">
                <a16:creationId xmlns:a16="http://schemas.microsoft.com/office/drawing/2014/main" id="{20A79B91-A96E-8B47-89DB-944BED105B33}"/>
              </a:ext>
            </a:extLst>
          </p:cNvPr>
          <p:cNvSpPr txBox="1"/>
          <p:nvPr/>
        </p:nvSpPr>
        <p:spPr>
          <a:xfrm>
            <a:off x="7324409" y="5282649"/>
            <a:ext cx="4164905" cy="297454"/>
          </a:xfrm>
          <a:prstGeom prst="rect">
            <a:avLst/>
          </a:prstGeom>
          <a:noFill/>
        </p:spPr>
        <p:txBody>
          <a:bodyPr wrap="square" rtlCol="0">
            <a:spAutoFit/>
          </a:bodyPr>
          <a:lstStyle/>
          <a:p>
            <a:r>
              <a:rPr lang="en-US" sz="1333"/>
              <a:t>Community and consumer engagement</a:t>
            </a:r>
            <a:endParaRPr lang="en-AU" sz="1333"/>
          </a:p>
        </p:txBody>
      </p:sp>
      <p:sp>
        <p:nvSpPr>
          <p:cNvPr id="23" name="TextBox 22">
            <a:extLst>
              <a:ext uri="{FF2B5EF4-FFF2-40B4-BE49-F238E27FC236}">
                <a16:creationId xmlns:a16="http://schemas.microsoft.com/office/drawing/2014/main" id="{86DCCB88-E463-A205-1D48-75524E114396}"/>
              </a:ext>
            </a:extLst>
          </p:cNvPr>
          <p:cNvSpPr txBox="1"/>
          <p:nvPr/>
        </p:nvSpPr>
        <p:spPr>
          <a:xfrm>
            <a:off x="9502904" y="4098955"/>
            <a:ext cx="1919899" cy="297454"/>
          </a:xfrm>
          <a:prstGeom prst="rect">
            <a:avLst/>
          </a:prstGeom>
          <a:noFill/>
        </p:spPr>
        <p:txBody>
          <a:bodyPr wrap="square" rtlCol="0">
            <a:spAutoFit/>
          </a:bodyPr>
          <a:lstStyle/>
          <a:p>
            <a:r>
              <a:rPr lang="en-US" sz="1333"/>
              <a:t>Publication</a:t>
            </a:r>
            <a:endParaRPr lang="en-AU" sz="1333"/>
          </a:p>
        </p:txBody>
      </p:sp>
      <p:sp>
        <p:nvSpPr>
          <p:cNvPr id="24" name="TextBox 23">
            <a:extLst>
              <a:ext uri="{FF2B5EF4-FFF2-40B4-BE49-F238E27FC236}">
                <a16:creationId xmlns:a16="http://schemas.microsoft.com/office/drawing/2014/main" id="{50119620-75E7-01FE-73EB-9BD10457C25E}"/>
              </a:ext>
            </a:extLst>
          </p:cNvPr>
          <p:cNvSpPr txBox="1"/>
          <p:nvPr/>
        </p:nvSpPr>
        <p:spPr>
          <a:xfrm>
            <a:off x="9357580" y="1372843"/>
            <a:ext cx="1919899" cy="502573"/>
          </a:xfrm>
          <a:prstGeom prst="rect">
            <a:avLst/>
          </a:prstGeom>
          <a:noFill/>
        </p:spPr>
        <p:txBody>
          <a:bodyPr wrap="square" rtlCol="0">
            <a:spAutoFit/>
          </a:bodyPr>
          <a:lstStyle/>
          <a:p>
            <a:r>
              <a:rPr lang="en-US" sz="1333"/>
              <a:t>Research adopted in practice </a:t>
            </a:r>
            <a:endParaRPr lang="en-AU" sz="1333"/>
          </a:p>
        </p:txBody>
      </p:sp>
      <p:sp>
        <p:nvSpPr>
          <p:cNvPr id="25" name="TextBox 24">
            <a:extLst>
              <a:ext uri="{FF2B5EF4-FFF2-40B4-BE49-F238E27FC236}">
                <a16:creationId xmlns:a16="http://schemas.microsoft.com/office/drawing/2014/main" id="{6C6C1134-585E-335B-16D5-FB5069A81849}"/>
              </a:ext>
            </a:extLst>
          </p:cNvPr>
          <p:cNvSpPr txBox="1"/>
          <p:nvPr/>
        </p:nvSpPr>
        <p:spPr>
          <a:xfrm>
            <a:off x="8078459" y="384402"/>
            <a:ext cx="2244346" cy="912814"/>
          </a:xfrm>
          <a:prstGeom prst="rect">
            <a:avLst/>
          </a:prstGeom>
          <a:noFill/>
        </p:spPr>
        <p:txBody>
          <a:bodyPr wrap="square" rtlCol="0">
            <a:spAutoFit/>
          </a:bodyPr>
          <a:lstStyle/>
          <a:p>
            <a:r>
              <a:rPr lang="en-US" sz="1333" b="1"/>
              <a:t>Research impact </a:t>
            </a:r>
            <a:r>
              <a:rPr lang="en-US" sz="1333"/>
              <a:t>= the effect after it has been adopted, adapted for use, etc. </a:t>
            </a:r>
            <a:endParaRPr lang="en-AU" sz="1333"/>
          </a:p>
        </p:txBody>
      </p:sp>
      <p:cxnSp>
        <p:nvCxnSpPr>
          <p:cNvPr id="26" name="Connector: Curved 25">
            <a:extLst>
              <a:ext uri="{FF2B5EF4-FFF2-40B4-BE49-F238E27FC236}">
                <a16:creationId xmlns:a16="http://schemas.microsoft.com/office/drawing/2014/main" id="{3157008A-426E-BDB8-CC5A-146AA8D413AE}"/>
              </a:ext>
            </a:extLst>
          </p:cNvPr>
          <p:cNvCxnSpPr/>
          <p:nvPr/>
        </p:nvCxnSpPr>
        <p:spPr>
          <a:xfrm>
            <a:off x="6253639" y="5104749"/>
            <a:ext cx="303480" cy="22888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ADD0E2D9-7B00-42DA-61DF-E682DBA6F899}"/>
              </a:ext>
            </a:extLst>
          </p:cNvPr>
          <p:cNvCxnSpPr/>
          <p:nvPr/>
        </p:nvCxnSpPr>
        <p:spPr>
          <a:xfrm flipV="1">
            <a:off x="7095244" y="5455998"/>
            <a:ext cx="266857" cy="21283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BC48D25A-F4A9-15F4-9EC3-8D046D866429}"/>
              </a:ext>
            </a:extLst>
          </p:cNvPr>
          <p:cNvCxnSpPr>
            <a:cxnSpLocks/>
          </p:cNvCxnSpPr>
          <p:nvPr/>
        </p:nvCxnSpPr>
        <p:spPr>
          <a:xfrm rot="16200000" flipV="1">
            <a:off x="9648581" y="1855060"/>
            <a:ext cx="419027" cy="38672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EE12A82A-BFC7-2B17-84BA-2ED78DDBB5AD}"/>
              </a:ext>
            </a:extLst>
          </p:cNvPr>
          <p:cNvCxnSpPr/>
          <p:nvPr/>
        </p:nvCxnSpPr>
        <p:spPr>
          <a:xfrm rot="16200000" flipV="1">
            <a:off x="8981293" y="1093735"/>
            <a:ext cx="403428" cy="354851"/>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Graphic 29" descr="Microscope outline">
            <a:extLst>
              <a:ext uri="{FF2B5EF4-FFF2-40B4-BE49-F238E27FC236}">
                <a16:creationId xmlns:a16="http://schemas.microsoft.com/office/drawing/2014/main" id="{298CE985-7AA1-6E01-D742-A6B59903285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782737" y="4246981"/>
            <a:ext cx="541316" cy="541316"/>
          </a:xfrm>
          <a:prstGeom prst="rect">
            <a:avLst/>
          </a:prstGeom>
        </p:spPr>
      </p:pic>
      <p:sp>
        <p:nvSpPr>
          <p:cNvPr id="31" name="TextBox 30">
            <a:extLst>
              <a:ext uri="{FF2B5EF4-FFF2-40B4-BE49-F238E27FC236}">
                <a16:creationId xmlns:a16="http://schemas.microsoft.com/office/drawing/2014/main" id="{5407917A-5A8B-FB04-C32F-38E0F3715E40}"/>
              </a:ext>
            </a:extLst>
          </p:cNvPr>
          <p:cNvSpPr txBox="1"/>
          <p:nvPr/>
        </p:nvSpPr>
        <p:spPr>
          <a:xfrm>
            <a:off x="8713556" y="4745744"/>
            <a:ext cx="1919899" cy="297454"/>
          </a:xfrm>
          <a:prstGeom prst="rect">
            <a:avLst/>
          </a:prstGeom>
          <a:noFill/>
        </p:spPr>
        <p:txBody>
          <a:bodyPr wrap="square" rtlCol="0">
            <a:spAutoFit/>
          </a:bodyPr>
          <a:lstStyle/>
          <a:p>
            <a:r>
              <a:rPr lang="en-US" sz="1333"/>
              <a:t>Research conducted</a:t>
            </a:r>
            <a:endParaRPr lang="en-AU" sz="1333"/>
          </a:p>
        </p:txBody>
      </p:sp>
      <p:cxnSp>
        <p:nvCxnSpPr>
          <p:cNvPr id="32" name="Connector: Curved 31">
            <a:extLst>
              <a:ext uri="{FF2B5EF4-FFF2-40B4-BE49-F238E27FC236}">
                <a16:creationId xmlns:a16="http://schemas.microsoft.com/office/drawing/2014/main" id="{4DD41739-FB44-5C61-69B2-182511AC42B5}"/>
              </a:ext>
            </a:extLst>
          </p:cNvPr>
          <p:cNvCxnSpPr>
            <a:stCxn id="8" idx="3"/>
          </p:cNvCxnSpPr>
          <p:nvPr/>
        </p:nvCxnSpPr>
        <p:spPr>
          <a:xfrm flipV="1">
            <a:off x="8423472" y="4745744"/>
            <a:ext cx="379096" cy="364809"/>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DA4F5692-5EAC-028D-E1DB-988B78B824C1}"/>
              </a:ext>
            </a:extLst>
          </p:cNvPr>
          <p:cNvCxnSpPr>
            <a:cxnSpLocks/>
          </p:cNvCxnSpPr>
          <p:nvPr/>
        </p:nvCxnSpPr>
        <p:spPr>
          <a:xfrm flipV="1">
            <a:off x="9323648" y="4258504"/>
            <a:ext cx="223248" cy="3673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0EC7FC45-EEA3-9CFD-9F10-0476BC3F4B68}"/>
              </a:ext>
            </a:extLst>
          </p:cNvPr>
          <p:cNvCxnSpPr>
            <a:cxnSpLocks/>
          </p:cNvCxnSpPr>
          <p:nvPr/>
        </p:nvCxnSpPr>
        <p:spPr>
          <a:xfrm rot="5400000" flipH="1" flipV="1">
            <a:off x="9894373" y="3280897"/>
            <a:ext cx="368843" cy="5467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472D454-4216-E552-EEF4-0A8681BCC581}"/>
              </a:ext>
            </a:extLst>
          </p:cNvPr>
          <p:cNvSpPr txBox="1"/>
          <p:nvPr/>
        </p:nvSpPr>
        <p:spPr>
          <a:xfrm>
            <a:off x="10006901" y="2236522"/>
            <a:ext cx="1919899" cy="912814"/>
          </a:xfrm>
          <a:prstGeom prst="rect">
            <a:avLst/>
          </a:prstGeom>
          <a:noFill/>
        </p:spPr>
        <p:txBody>
          <a:bodyPr wrap="square" rtlCol="0">
            <a:spAutoFit/>
          </a:bodyPr>
          <a:lstStyle/>
          <a:p>
            <a:r>
              <a:rPr lang="en-US" sz="1333"/>
              <a:t>Research translation (findings shared via media, conferences, advisory groups, etc.)</a:t>
            </a:r>
            <a:endParaRPr lang="en-AU" sz="1333"/>
          </a:p>
        </p:txBody>
      </p:sp>
      <p:cxnSp>
        <p:nvCxnSpPr>
          <p:cNvPr id="38" name="Connector: Curved 37">
            <a:extLst>
              <a:ext uri="{FF2B5EF4-FFF2-40B4-BE49-F238E27FC236}">
                <a16:creationId xmlns:a16="http://schemas.microsoft.com/office/drawing/2014/main" id="{B46E38B7-3527-C3E6-08EA-B14DD86BEF74}"/>
              </a:ext>
            </a:extLst>
          </p:cNvPr>
          <p:cNvCxnSpPr>
            <a:cxnSpLocks/>
            <a:endCxn id="18" idx="2"/>
          </p:cNvCxnSpPr>
          <p:nvPr/>
        </p:nvCxnSpPr>
        <p:spPr>
          <a:xfrm flipV="1">
            <a:off x="3883530" y="1200467"/>
            <a:ext cx="4024701" cy="393092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43" name="Graphic 42" descr="Warning with solid fill">
            <a:extLst>
              <a:ext uri="{FF2B5EF4-FFF2-40B4-BE49-F238E27FC236}">
                <a16:creationId xmlns:a16="http://schemas.microsoft.com/office/drawing/2014/main" id="{2EA108E6-B639-C000-A726-7CB5C534674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79964" y="3481611"/>
            <a:ext cx="423501" cy="423501"/>
          </a:xfrm>
          <a:prstGeom prst="rect">
            <a:avLst/>
          </a:prstGeom>
        </p:spPr>
      </p:pic>
    </p:spTree>
    <p:extLst>
      <p:ext uri="{BB962C8B-B14F-4D97-AF65-F5344CB8AC3E}">
        <p14:creationId xmlns:p14="http://schemas.microsoft.com/office/powerpoint/2010/main" val="2362758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2A28F3-CBE9-7F56-40A7-B8B8657AFF4C}"/>
              </a:ext>
            </a:extLst>
          </p:cNvPr>
          <p:cNvSpPr txBox="1">
            <a:spLocks/>
          </p:cNvSpPr>
          <p:nvPr/>
        </p:nvSpPr>
        <p:spPr>
          <a:xfrm>
            <a:off x="1289189" y="289073"/>
            <a:ext cx="10028556" cy="950260"/>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D3D4321-E152-7796-5E1A-4C1DFD750E70}"/>
              </a:ext>
            </a:extLst>
          </p:cNvPr>
          <p:cNvSpPr txBox="1">
            <a:spLocks/>
          </p:cNvSpPr>
          <p:nvPr/>
        </p:nvSpPr>
        <p:spPr>
          <a:xfrm>
            <a:off x="1289187" y="289072"/>
            <a:ext cx="10028556" cy="4813505"/>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r>
              <a:rPr lang="en-AU" sz="1867">
                <a:solidFill>
                  <a:schemeClr val="accent1"/>
                </a:solidFill>
                <a:latin typeface="Arial" panose="020B0604020202020204" pitchFamily="34" charset="0"/>
                <a:cs typeface="Arial" panose="020B0604020202020204" pitchFamily="34" charset="0"/>
              </a:rPr>
              <a:t>Understand and relate your research impact to a broader context</a:t>
            </a:r>
          </a:p>
          <a:p>
            <a:pPr lvl="0">
              <a:lnSpc>
                <a:spcPct val="100000"/>
              </a:lnSpc>
            </a:pPr>
            <a:endParaRPr lang="en-AU" sz="1867">
              <a:solidFill>
                <a:schemeClr val="accent1"/>
              </a:solidFill>
              <a:latin typeface="Arial" panose="020B060402020202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Zooming out to a system level – or population level – helps to establish relevance and/or prevalence.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Where does your research fit within a bigger picture?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Are there comparisons to be made? E.g. survival rates, treatment costs, etc.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Title 1">
            <a:extLst>
              <a:ext uri="{FF2B5EF4-FFF2-40B4-BE49-F238E27FC236}">
                <a16:creationId xmlns:a16="http://schemas.microsoft.com/office/drawing/2014/main" id="{0D0F06D7-DC86-42A6-4F76-8B19FCA43CF8}"/>
              </a:ext>
            </a:extLst>
          </p:cNvPr>
          <p:cNvSpPr txBox="1">
            <a:spLocks/>
          </p:cNvSpPr>
          <p:nvPr/>
        </p:nvSpPr>
        <p:spPr>
          <a:xfrm>
            <a:off x="1289187" y="289071"/>
            <a:ext cx="10653603" cy="950261"/>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pic>
        <p:nvPicPr>
          <p:cNvPr id="5" name="Graphic 4" descr="Good Idea with solid fill">
            <a:extLst>
              <a:ext uri="{FF2B5EF4-FFF2-40B4-BE49-F238E27FC236}">
                <a16:creationId xmlns:a16="http://schemas.microsoft.com/office/drawing/2014/main" id="{82D94AE7-2C7A-920B-3C9C-CED0CB5655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030" y="491254"/>
            <a:ext cx="539444" cy="539444"/>
          </a:xfrm>
          <a:prstGeom prst="rect">
            <a:avLst/>
          </a:prstGeom>
        </p:spPr>
      </p:pic>
    </p:spTree>
    <p:extLst>
      <p:ext uri="{BB962C8B-B14F-4D97-AF65-F5344CB8AC3E}">
        <p14:creationId xmlns:p14="http://schemas.microsoft.com/office/powerpoint/2010/main" val="4044985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2A28F3-CBE9-7F56-40A7-B8B8657AFF4C}"/>
              </a:ext>
            </a:extLst>
          </p:cNvPr>
          <p:cNvSpPr txBox="1">
            <a:spLocks/>
          </p:cNvSpPr>
          <p:nvPr/>
        </p:nvSpPr>
        <p:spPr>
          <a:xfrm>
            <a:off x="1289189" y="289073"/>
            <a:ext cx="10028556" cy="950260"/>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D3D4321-E152-7796-5E1A-4C1DFD750E70}"/>
              </a:ext>
            </a:extLst>
          </p:cNvPr>
          <p:cNvSpPr txBox="1">
            <a:spLocks/>
          </p:cNvSpPr>
          <p:nvPr/>
        </p:nvSpPr>
        <p:spPr>
          <a:xfrm>
            <a:off x="1289187" y="289072"/>
            <a:ext cx="10028556" cy="2311888"/>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r>
              <a:rPr lang="en-AU" sz="1867">
                <a:solidFill>
                  <a:schemeClr val="accent1"/>
                </a:solidFill>
                <a:latin typeface="Arial" panose="020B0604020202020204" pitchFamily="34" charset="0"/>
                <a:cs typeface="Arial" panose="020B0604020202020204" pitchFamily="34" charset="0"/>
              </a:rPr>
              <a:t>Be explicit about benefits and beneficiaries </a:t>
            </a:r>
          </a:p>
          <a:p>
            <a:pPr lvl="0">
              <a:lnSpc>
                <a:spcPct val="100000"/>
              </a:lnSpc>
            </a:pPr>
            <a:endParaRPr lang="en-AU" sz="1867">
              <a:solidFill>
                <a:schemeClr val="accent1"/>
              </a:solidFill>
              <a:latin typeface="Arial" panose="020B060402020202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Avoid generalising.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Linguistic analysis of UK research impact case studies identified a relationship between generalised statements and less compelling impact claims.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More compelling impact claims featured more specific language.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Title 1">
            <a:extLst>
              <a:ext uri="{FF2B5EF4-FFF2-40B4-BE49-F238E27FC236}">
                <a16:creationId xmlns:a16="http://schemas.microsoft.com/office/drawing/2014/main" id="{0D0F06D7-DC86-42A6-4F76-8B19FCA43CF8}"/>
              </a:ext>
            </a:extLst>
          </p:cNvPr>
          <p:cNvSpPr txBox="1">
            <a:spLocks/>
          </p:cNvSpPr>
          <p:nvPr/>
        </p:nvSpPr>
        <p:spPr>
          <a:xfrm>
            <a:off x="1289187" y="289071"/>
            <a:ext cx="10653603" cy="950261"/>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graphicFrame>
        <p:nvGraphicFramePr>
          <p:cNvPr id="5" name="Table 8">
            <a:extLst>
              <a:ext uri="{FF2B5EF4-FFF2-40B4-BE49-F238E27FC236}">
                <a16:creationId xmlns:a16="http://schemas.microsoft.com/office/drawing/2014/main" id="{B152EEBF-C4E1-BB4F-CB6D-80D342679187}"/>
              </a:ext>
            </a:extLst>
          </p:cNvPr>
          <p:cNvGraphicFramePr>
            <a:graphicFrameLocks noGrp="1"/>
          </p:cNvGraphicFramePr>
          <p:nvPr>
            <p:extLst>
              <p:ext uri="{D42A27DB-BD31-4B8C-83A1-F6EECF244321}">
                <p14:modId xmlns:p14="http://schemas.microsoft.com/office/powerpoint/2010/main" val="499786203"/>
              </p:ext>
            </p:extLst>
          </p:nvPr>
        </p:nvGraphicFramePr>
        <p:xfrm>
          <a:off x="1289187" y="3928534"/>
          <a:ext cx="9223026" cy="1713653"/>
        </p:xfrm>
        <a:graphic>
          <a:graphicData uri="http://schemas.openxmlformats.org/drawingml/2006/table">
            <a:tbl>
              <a:tblPr firstRow="1" bandRow="1">
                <a:tableStyleId>{5C22544A-7EE6-4342-B048-85BDC9FD1C3A}</a:tableStyleId>
              </a:tblPr>
              <a:tblGrid>
                <a:gridCol w="4611513">
                  <a:extLst>
                    <a:ext uri="{9D8B030D-6E8A-4147-A177-3AD203B41FA5}">
                      <a16:colId xmlns:a16="http://schemas.microsoft.com/office/drawing/2014/main" val="4286739300"/>
                    </a:ext>
                  </a:extLst>
                </a:gridCol>
                <a:gridCol w="4611513">
                  <a:extLst>
                    <a:ext uri="{9D8B030D-6E8A-4147-A177-3AD203B41FA5}">
                      <a16:colId xmlns:a16="http://schemas.microsoft.com/office/drawing/2014/main" val="2624957509"/>
                    </a:ext>
                  </a:extLst>
                </a:gridCol>
              </a:tblGrid>
              <a:tr h="494453">
                <a:tc>
                  <a:txBody>
                    <a:bodyPr/>
                    <a:lstStyle/>
                    <a:p>
                      <a:r>
                        <a:rPr lang="en-US" sz="1800"/>
                        <a:t>General (avoid this)</a:t>
                      </a:r>
                      <a:endParaRPr lang="en-AU" sz="1800"/>
                    </a:p>
                  </a:txBody>
                  <a:tcPr marL="121920" marR="121920" marT="60960" marB="60960"/>
                </a:tc>
                <a:tc>
                  <a:txBody>
                    <a:bodyPr/>
                    <a:lstStyle/>
                    <a:p>
                      <a:r>
                        <a:rPr lang="en-US" sz="1800"/>
                        <a:t>Specific (aim for this)</a:t>
                      </a:r>
                      <a:endParaRPr lang="en-AU" sz="1800"/>
                    </a:p>
                  </a:txBody>
                  <a:tcPr marL="121920" marR="121920" marT="60960" marB="60960"/>
                </a:tc>
                <a:extLst>
                  <a:ext uri="{0D108BD9-81ED-4DB2-BD59-A6C34878D82A}">
                    <a16:rowId xmlns:a16="http://schemas.microsoft.com/office/drawing/2014/main" val="2852523308"/>
                  </a:ext>
                </a:extLst>
              </a:tr>
              <a:tr h="1219200">
                <a:tc>
                  <a:txBody>
                    <a:bodyPr/>
                    <a:lstStyle/>
                    <a:p>
                      <a:r>
                        <a:rPr lang="en-US" sz="1800"/>
                        <a:t>We worked with the </a:t>
                      </a:r>
                      <a:r>
                        <a:rPr lang="en-US" sz="1800" b="1"/>
                        <a:t>government</a:t>
                      </a:r>
                      <a:r>
                        <a:rPr lang="en-US" sz="1800"/>
                        <a:t> to identify </a:t>
                      </a:r>
                      <a:r>
                        <a:rPr lang="en-US" sz="1800" b="1"/>
                        <a:t>multiple</a:t>
                      </a:r>
                      <a:r>
                        <a:rPr lang="en-US" sz="1800"/>
                        <a:t> priority areas</a:t>
                      </a:r>
                      <a:endParaRPr lang="en-AU" sz="1800"/>
                    </a:p>
                  </a:txBody>
                  <a:tcPr marL="121920" marR="121920" marT="60960" marB="60960" anchor="ctr"/>
                </a:tc>
                <a:tc>
                  <a:txBody>
                    <a:bodyPr/>
                    <a:lstStyle/>
                    <a:p>
                      <a:r>
                        <a:rPr lang="en-US" sz="1800"/>
                        <a:t>We worked with the </a:t>
                      </a:r>
                      <a:r>
                        <a:rPr lang="en-US" sz="1800" b="1"/>
                        <a:t>Director General </a:t>
                      </a:r>
                      <a:r>
                        <a:rPr lang="en-US" sz="1800" b="0"/>
                        <a:t>of </a:t>
                      </a:r>
                      <a:r>
                        <a:rPr lang="en-US" sz="1800" b="1"/>
                        <a:t>WA Health</a:t>
                      </a:r>
                      <a:r>
                        <a:rPr lang="en-US" sz="1800"/>
                        <a:t> to identify </a:t>
                      </a:r>
                      <a:r>
                        <a:rPr lang="en-US" sz="1800" b="1"/>
                        <a:t>three</a:t>
                      </a:r>
                      <a:r>
                        <a:rPr lang="en-US" sz="1800"/>
                        <a:t> priority areas</a:t>
                      </a:r>
                      <a:endParaRPr lang="en-AU" sz="1800"/>
                    </a:p>
                  </a:txBody>
                  <a:tcPr marL="121920" marR="121920" marT="60960" marB="60960" anchor="ctr"/>
                </a:tc>
                <a:extLst>
                  <a:ext uri="{0D108BD9-81ED-4DB2-BD59-A6C34878D82A}">
                    <a16:rowId xmlns:a16="http://schemas.microsoft.com/office/drawing/2014/main" val="1405149954"/>
                  </a:ext>
                </a:extLst>
              </a:tr>
            </a:tbl>
          </a:graphicData>
        </a:graphic>
      </p:graphicFrame>
      <p:pic>
        <p:nvPicPr>
          <p:cNvPr id="9" name="Graphic 8" descr="Pin with solid fill">
            <a:extLst>
              <a:ext uri="{FF2B5EF4-FFF2-40B4-BE49-F238E27FC236}">
                <a16:creationId xmlns:a16="http://schemas.microsoft.com/office/drawing/2014/main" id="{F19DFD1D-87D6-CEDB-CB18-0AE5F4B20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0268" y="482492"/>
            <a:ext cx="556968" cy="556968"/>
          </a:xfrm>
          <a:prstGeom prst="rect">
            <a:avLst/>
          </a:prstGeom>
        </p:spPr>
      </p:pic>
    </p:spTree>
    <p:extLst>
      <p:ext uri="{BB962C8B-B14F-4D97-AF65-F5344CB8AC3E}">
        <p14:creationId xmlns:p14="http://schemas.microsoft.com/office/powerpoint/2010/main" val="2940714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2A09B3-A1D0-49F1-914A-F174554C032A}"/>
              </a:ext>
            </a:extLst>
          </p:cNvPr>
          <p:cNvSpPr txBox="1">
            <a:spLocks/>
          </p:cNvSpPr>
          <p:nvPr/>
        </p:nvSpPr>
        <p:spPr>
          <a:xfrm>
            <a:off x="703466" y="1200467"/>
            <a:ext cx="6105701" cy="4609749"/>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endParaRPr lang="en-US" sz="1867" b="0">
              <a:solidFill>
                <a:schemeClr val="accent1"/>
              </a:solidFill>
              <a:latin typeface="Arial" panose="020B0604020202020204" pitchFamily="34" charset="0"/>
              <a:cs typeface="Arial" panose="020B0604020202020204" pitchFamily="34" charset="0"/>
            </a:endParaRPr>
          </a:p>
          <a:p>
            <a:pPr>
              <a:lnSpc>
                <a:spcPct val="100000"/>
              </a:lnSpc>
            </a:pPr>
            <a:r>
              <a:rPr lang="en-US" sz="2400">
                <a:solidFill>
                  <a:schemeClr val="accent1"/>
                </a:solidFill>
                <a:latin typeface="Arial" panose="020B0604020202020204" pitchFamily="34" charset="0"/>
                <a:cs typeface="Arial" panose="020B0604020202020204" pitchFamily="34" charset="0"/>
              </a:rPr>
              <a:t>Create causal links while describing the research and the resulting impact</a:t>
            </a:r>
          </a:p>
          <a:p>
            <a:pPr>
              <a:lnSpc>
                <a:spcPct val="100000"/>
              </a:lnSpc>
            </a:pPr>
            <a:endParaRPr lang="en-US" sz="2400" b="0">
              <a:solidFill>
                <a:schemeClr val="accent1"/>
              </a:solidFill>
              <a:latin typeface="Arial" panose="020B0604020202020204" pitchFamily="34" charset="0"/>
              <a:cs typeface="Arial" panose="020B0604020202020204" pitchFamily="34" charset="0"/>
            </a:endParaRPr>
          </a:p>
          <a:p>
            <a:pPr>
              <a:lnSpc>
                <a:spcPct val="100000"/>
              </a:lnSpc>
            </a:pPr>
            <a:r>
              <a:rPr lang="en-US" sz="2400" b="0">
                <a:solidFill>
                  <a:schemeClr val="accent1"/>
                </a:solidFill>
                <a:latin typeface="Arial" panose="020B0604020202020204" pitchFamily="34" charset="0"/>
                <a:cs typeface="Arial" panose="020B0604020202020204" pitchFamily="34" charset="0"/>
              </a:rPr>
              <a:t>Explicitly state the cause-and-effect link between the research and the impact. </a:t>
            </a:r>
          </a:p>
          <a:p>
            <a:pPr>
              <a:lnSpc>
                <a:spcPct val="100000"/>
              </a:lnSpc>
            </a:pPr>
            <a:endParaRPr lang="en-US" sz="2400" b="0">
              <a:solidFill>
                <a:schemeClr val="accent1"/>
              </a:solidFill>
              <a:latin typeface="Arial" panose="020B0604020202020204" pitchFamily="34" charset="0"/>
              <a:cs typeface="Arial" panose="020B0604020202020204" pitchFamily="34" charset="0"/>
            </a:endParaRPr>
          </a:p>
          <a:p>
            <a:pPr>
              <a:lnSpc>
                <a:spcPct val="100000"/>
              </a:lnSpc>
            </a:pPr>
            <a:r>
              <a:rPr lang="en-US" sz="2400" b="0">
                <a:solidFill>
                  <a:schemeClr val="accent1"/>
                </a:solidFill>
                <a:latin typeface="Arial" panose="020B0604020202020204" pitchFamily="34" charset="0"/>
                <a:cs typeface="Arial" panose="020B0604020202020204" pitchFamily="34" charset="0"/>
              </a:rPr>
              <a:t>Incorporate evidence about impact into your narrative. </a:t>
            </a:r>
          </a:p>
          <a:p>
            <a:pPr>
              <a:lnSpc>
                <a:spcPct val="100000"/>
              </a:lnSpc>
            </a:pPr>
            <a:endParaRPr lang="en-US" sz="2400" b="0">
              <a:solidFill>
                <a:schemeClr val="accent1"/>
              </a:solidFill>
              <a:latin typeface="Arial" panose="020B0604020202020204" pitchFamily="34" charset="0"/>
              <a:cs typeface="Arial" panose="020B0604020202020204" pitchFamily="34" charset="0"/>
            </a:endParaRPr>
          </a:p>
          <a:p>
            <a:pPr>
              <a:lnSpc>
                <a:spcPct val="100000"/>
              </a:lnSpc>
            </a:pPr>
            <a:endParaRPr lang="en-US" sz="2400" b="0">
              <a:solidFill>
                <a:schemeClr val="accent1"/>
              </a:solidFill>
              <a:latin typeface="Arial" panose="020B0604020202020204" pitchFamily="34" charset="0"/>
              <a:cs typeface="Arial" panose="020B0604020202020204" pitchFamily="34" charset="0"/>
            </a:endParaRPr>
          </a:p>
          <a:p>
            <a:pPr>
              <a:lnSpc>
                <a:spcPct val="100000"/>
              </a:lnSpc>
            </a:pPr>
            <a:endParaRPr lang="en-US" sz="2400" b="0">
              <a:solidFill>
                <a:schemeClr val="accent1"/>
              </a:solidFill>
              <a:latin typeface="Arial" panose="020B0604020202020204" pitchFamily="34" charset="0"/>
              <a:cs typeface="Arial" panose="020B0604020202020204" pitchFamily="34" charset="0"/>
            </a:endParaRPr>
          </a:p>
          <a:p>
            <a:pPr>
              <a:lnSpc>
                <a:spcPct val="100000"/>
              </a:lnSpc>
            </a:pPr>
            <a:endParaRPr lang="en-US" sz="2400" b="0">
              <a:solidFill>
                <a:schemeClr val="accent1"/>
              </a:solidFill>
              <a:latin typeface="Arial" panose="020B0604020202020204" pitchFamily="34" charset="0"/>
              <a:cs typeface="Arial" panose="020B0604020202020204" pitchFamily="34" charset="0"/>
            </a:endParaRPr>
          </a:p>
          <a:p>
            <a:pPr>
              <a:lnSpc>
                <a:spcPct val="100000"/>
              </a:lnSpc>
            </a:pPr>
            <a:endParaRPr lang="en-US" sz="2400" b="0">
              <a:solidFill>
                <a:schemeClr val="accent1"/>
              </a:solidFill>
              <a:latin typeface="Arial" panose="020B0604020202020204" pitchFamily="34" charset="0"/>
              <a:cs typeface="Arial" panose="020B0604020202020204" pitchFamily="34" charset="0"/>
            </a:endParaRPr>
          </a:p>
          <a:p>
            <a:pPr>
              <a:lnSpc>
                <a:spcPct val="100000"/>
              </a:lnSpc>
            </a:pPr>
            <a:endParaRPr lang="en-AU" sz="2400" b="0">
              <a:solidFill>
                <a:schemeClr val="accent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39F8E1C-6598-4B26-3431-1614A8A078D9}"/>
              </a:ext>
            </a:extLst>
          </p:cNvPr>
          <p:cNvSpPr txBox="1">
            <a:spLocks/>
          </p:cNvSpPr>
          <p:nvPr/>
        </p:nvSpPr>
        <p:spPr>
          <a:xfrm>
            <a:off x="686500" y="4316429"/>
            <a:ext cx="4671077" cy="1073271"/>
          </a:xfrm>
          <a:prstGeom prst="rect">
            <a:avLst/>
          </a:prstGeom>
        </p:spPr>
        <p:txBody>
          <a:bodyPr anchor="b">
            <a:normAutofit/>
          </a:bodyPr>
          <a:lstStyle>
            <a:lvl1pPr algn="l" defTabSz="685800" rtl="0" eaLnBrk="1" latinLnBrk="0" hangingPunct="1">
              <a:lnSpc>
                <a:spcPct val="90000"/>
              </a:lnSpc>
              <a:spcBef>
                <a:spcPct val="0"/>
              </a:spcBef>
              <a:buNone/>
              <a:defRPr sz="1800" b="1"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stStyle>
          <a:p>
            <a:endParaRPr lang="en-US" sz="2400"/>
          </a:p>
        </p:txBody>
      </p:sp>
      <p:sp>
        <p:nvSpPr>
          <p:cNvPr id="3" name="Title 1">
            <a:extLst>
              <a:ext uri="{FF2B5EF4-FFF2-40B4-BE49-F238E27FC236}">
                <a16:creationId xmlns:a16="http://schemas.microsoft.com/office/drawing/2014/main" id="{8C358158-4CE4-9652-2CAF-6799D1C75A87}"/>
              </a:ext>
            </a:extLst>
          </p:cNvPr>
          <p:cNvSpPr txBox="1">
            <a:spLocks/>
          </p:cNvSpPr>
          <p:nvPr/>
        </p:nvSpPr>
        <p:spPr>
          <a:xfrm>
            <a:off x="686500" y="1939493"/>
            <a:ext cx="4671077" cy="1073271"/>
          </a:xfrm>
          <a:prstGeom prst="rect">
            <a:avLst/>
          </a:prstGeom>
        </p:spPr>
        <p:txBody>
          <a:bodyPr anchor="b">
            <a:normAutofit/>
          </a:bodyPr>
          <a:lstStyle>
            <a:lvl1pPr algn="l" defTabSz="685800" rtl="0" eaLnBrk="1" latinLnBrk="0" hangingPunct="1">
              <a:lnSpc>
                <a:spcPct val="90000"/>
              </a:lnSpc>
              <a:spcBef>
                <a:spcPct val="0"/>
              </a:spcBef>
              <a:buNone/>
              <a:defRPr sz="1800" b="1" kern="1200" baseline="0">
                <a:solidFill>
                  <a:schemeClr val="accent1"/>
                </a:solidFill>
                <a:latin typeface="Arial" panose="020B0604020202020204" pitchFamily="34" charset="0"/>
                <a:ea typeface="Open Sans" panose="020B0606030504020204" pitchFamily="34" charset="0"/>
                <a:cs typeface="Arial" panose="020B0604020202020204" pitchFamily="34" charset="0"/>
              </a:defRPr>
            </a:lvl1pPr>
          </a:lstStyle>
          <a:p>
            <a:endParaRPr lang="en-US" sz="2400"/>
          </a:p>
        </p:txBody>
      </p:sp>
      <p:pic>
        <p:nvPicPr>
          <p:cNvPr id="2" name="Graphic 1" descr="Scientist female outline">
            <a:extLst>
              <a:ext uri="{FF2B5EF4-FFF2-40B4-BE49-F238E27FC236}">
                <a16:creationId xmlns:a16="http://schemas.microsoft.com/office/drawing/2014/main" id="{4007AAEA-7280-B7D0-100E-CE08B69183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42949" y="4679082"/>
            <a:ext cx="684172" cy="684172"/>
          </a:xfrm>
          <a:prstGeom prst="rect">
            <a:avLst/>
          </a:prstGeom>
        </p:spPr>
      </p:pic>
      <p:pic>
        <p:nvPicPr>
          <p:cNvPr id="6" name="Graphic 5" descr="Lightbulb and gear outline">
            <a:extLst>
              <a:ext uri="{FF2B5EF4-FFF2-40B4-BE49-F238E27FC236}">
                <a16:creationId xmlns:a16="http://schemas.microsoft.com/office/drawing/2014/main" id="{3133B0F6-5453-AD7E-C842-B12B4590F0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5952" y="5179468"/>
            <a:ext cx="560728" cy="560728"/>
          </a:xfrm>
          <a:prstGeom prst="rect">
            <a:avLst/>
          </a:prstGeom>
        </p:spPr>
      </p:pic>
      <p:pic>
        <p:nvPicPr>
          <p:cNvPr id="7" name="Graphic 6" descr="Universal access outline">
            <a:extLst>
              <a:ext uri="{FF2B5EF4-FFF2-40B4-BE49-F238E27FC236}">
                <a16:creationId xmlns:a16="http://schemas.microsoft.com/office/drawing/2014/main" id="{3A3BB46E-DC12-2B29-4669-FAAA32548D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88403" y="4751950"/>
            <a:ext cx="703669" cy="703669"/>
          </a:xfrm>
          <a:prstGeom prst="rect">
            <a:avLst/>
          </a:prstGeom>
        </p:spPr>
      </p:pic>
      <p:pic>
        <p:nvPicPr>
          <p:cNvPr id="8" name="Graphic 7" descr="Confused person outline">
            <a:extLst>
              <a:ext uri="{FF2B5EF4-FFF2-40B4-BE49-F238E27FC236}">
                <a16:creationId xmlns:a16="http://schemas.microsoft.com/office/drawing/2014/main" id="{D9300AFC-78ED-EFAB-2BAE-AD66E88596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09888" y="4903760"/>
            <a:ext cx="413585" cy="413585"/>
          </a:xfrm>
          <a:prstGeom prst="rect">
            <a:avLst/>
          </a:prstGeom>
        </p:spPr>
      </p:pic>
      <p:pic>
        <p:nvPicPr>
          <p:cNvPr id="9" name="Graphic 8" descr="Document outline">
            <a:extLst>
              <a:ext uri="{FF2B5EF4-FFF2-40B4-BE49-F238E27FC236}">
                <a16:creationId xmlns:a16="http://schemas.microsoft.com/office/drawing/2014/main" id="{84FBE4BE-706D-4D72-E922-052C6497A3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38342" y="3461684"/>
            <a:ext cx="703669" cy="703669"/>
          </a:xfrm>
          <a:prstGeom prst="rect">
            <a:avLst/>
          </a:prstGeom>
        </p:spPr>
      </p:pic>
      <p:pic>
        <p:nvPicPr>
          <p:cNvPr id="10" name="Graphic 9" descr="Teacher outline">
            <a:extLst>
              <a:ext uri="{FF2B5EF4-FFF2-40B4-BE49-F238E27FC236}">
                <a16:creationId xmlns:a16="http://schemas.microsoft.com/office/drawing/2014/main" id="{B456221F-539C-EB50-9BF6-0819E357D3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10141" y="2634733"/>
            <a:ext cx="586144" cy="586144"/>
          </a:xfrm>
          <a:prstGeom prst="rect">
            <a:avLst/>
          </a:prstGeom>
        </p:spPr>
      </p:pic>
      <p:pic>
        <p:nvPicPr>
          <p:cNvPr id="11" name="Graphic 10" descr="Meeting outline">
            <a:extLst>
              <a:ext uri="{FF2B5EF4-FFF2-40B4-BE49-F238E27FC236}">
                <a16:creationId xmlns:a16="http://schemas.microsoft.com/office/drawing/2014/main" id="{395AD850-15B9-CE81-3E74-8BDDC36CED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05581" y="2594127"/>
            <a:ext cx="541316" cy="541316"/>
          </a:xfrm>
          <a:prstGeom prst="rect">
            <a:avLst/>
          </a:prstGeom>
        </p:spPr>
      </p:pic>
      <p:pic>
        <p:nvPicPr>
          <p:cNvPr id="12" name="Graphic 11" descr="Female Profile outline">
            <a:extLst>
              <a:ext uri="{FF2B5EF4-FFF2-40B4-BE49-F238E27FC236}">
                <a16:creationId xmlns:a16="http://schemas.microsoft.com/office/drawing/2014/main" id="{3D501AFE-E988-387E-49A0-24B92A2031C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480893" y="2265556"/>
            <a:ext cx="496760" cy="496760"/>
          </a:xfrm>
          <a:prstGeom prst="rect">
            <a:avLst/>
          </a:prstGeom>
        </p:spPr>
      </p:pic>
      <p:pic>
        <p:nvPicPr>
          <p:cNvPr id="13" name="Graphic 12" descr="Radio microphone outline">
            <a:extLst>
              <a:ext uri="{FF2B5EF4-FFF2-40B4-BE49-F238E27FC236}">
                <a16:creationId xmlns:a16="http://schemas.microsoft.com/office/drawing/2014/main" id="{3DFFFB7B-8063-C232-8D00-F201D8D9AC9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324296" y="2398311"/>
            <a:ext cx="314253" cy="314253"/>
          </a:xfrm>
          <a:prstGeom prst="rect">
            <a:avLst/>
          </a:prstGeom>
        </p:spPr>
      </p:pic>
      <p:pic>
        <p:nvPicPr>
          <p:cNvPr id="14" name="Graphic 13" descr="Doctor male outline">
            <a:extLst>
              <a:ext uri="{FF2B5EF4-FFF2-40B4-BE49-F238E27FC236}">
                <a16:creationId xmlns:a16="http://schemas.microsoft.com/office/drawing/2014/main" id="{F738F5C0-A7C2-DDA4-9C48-A38B3B2F31A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802569" y="1348554"/>
            <a:ext cx="557863" cy="557863"/>
          </a:xfrm>
          <a:prstGeom prst="rect">
            <a:avLst/>
          </a:prstGeom>
        </p:spPr>
      </p:pic>
      <p:pic>
        <p:nvPicPr>
          <p:cNvPr id="15" name="Graphic 14" descr="Woman with kid outline">
            <a:extLst>
              <a:ext uri="{FF2B5EF4-FFF2-40B4-BE49-F238E27FC236}">
                <a16:creationId xmlns:a16="http://schemas.microsoft.com/office/drawing/2014/main" id="{7D17BA26-BE3C-5B7D-C8C2-40798FC9AAB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531108" y="1472874"/>
            <a:ext cx="392765" cy="392765"/>
          </a:xfrm>
          <a:prstGeom prst="rect">
            <a:avLst/>
          </a:prstGeom>
        </p:spPr>
      </p:pic>
      <p:pic>
        <p:nvPicPr>
          <p:cNvPr id="16" name="Graphic 15" descr="Man with baby outline">
            <a:extLst>
              <a:ext uri="{FF2B5EF4-FFF2-40B4-BE49-F238E27FC236}">
                <a16:creationId xmlns:a16="http://schemas.microsoft.com/office/drawing/2014/main" id="{B80BBD26-6CA6-2D28-6449-4531E0F361D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346035" y="1669256"/>
            <a:ext cx="370147" cy="370147"/>
          </a:xfrm>
          <a:prstGeom prst="rect">
            <a:avLst/>
          </a:prstGeom>
        </p:spPr>
      </p:pic>
      <p:pic>
        <p:nvPicPr>
          <p:cNvPr id="17" name="Graphic 16" descr="Universal access outline">
            <a:extLst>
              <a:ext uri="{FF2B5EF4-FFF2-40B4-BE49-F238E27FC236}">
                <a16:creationId xmlns:a16="http://schemas.microsoft.com/office/drawing/2014/main" id="{A48B0F1C-0403-ACB3-99BF-B7BBE99C44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86354" y="1764823"/>
            <a:ext cx="392765" cy="392765"/>
          </a:xfrm>
          <a:prstGeom prst="rect">
            <a:avLst/>
          </a:prstGeom>
        </p:spPr>
      </p:pic>
      <p:pic>
        <p:nvPicPr>
          <p:cNvPr id="18" name="Graphic 17" descr="Dance outline">
            <a:extLst>
              <a:ext uri="{FF2B5EF4-FFF2-40B4-BE49-F238E27FC236}">
                <a16:creationId xmlns:a16="http://schemas.microsoft.com/office/drawing/2014/main" id="{1AC79F25-5E60-12BF-4566-BB35FCD15DA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619250" y="564461"/>
            <a:ext cx="496760" cy="496760"/>
          </a:xfrm>
          <a:prstGeom prst="rect">
            <a:avLst/>
          </a:prstGeom>
        </p:spPr>
      </p:pic>
      <p:grpSp>
        <p:nvGrpSpPr>
          <p:cNvPr id="36" name="Group 35">
            <a:extLst>
              <a:ext uri="{FF2B5EF4-FFF2-40B4-BE49-F238E27FC236}">
                <a16:creationId xmlns:a16="http://schemas.microsoft.com/office/drawing/2014/main" id="{C7287B0B-96FB-3371-4E61-8CFCB8775AB2}"/>
              </a:ext>
            </a:extLst>
          </p:cNvPr>
          <p:cNvGrpSpPr/>
          <p:nvPr/>
        </p:nvGrpSpPr>
        <p:grpSpPr>
          <a:xfrm>
            <a:off x="7590492" y="203966"/>
            <a:ext cx="467262" cy="473965"/>
            <a:chOff x="7661028" y="446138"/>
            <a:chExt cx="467262" cy="473965"/>
          </a:xfrm>
        </p:grpSpPr>
        <p:pic>
          <p:nvPicPr>
            <p:cNvPr id="19" name="Graphic 18" descr="Person in wheelchair outline">
              <a:extLst>
                <a:ext uri="{FF2B5EF4-FFF2-40B4-BE49-F238E27FC236}">
                  <a16:creationId xmlns:a16="http://schemas.microsoft.com/office/drawing/2014/main" id="{65C6C96F-89A9-1621-AFBE-FF6E3964AA6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661028" y="594604"/>
              <a:ext cx="325499" cy="325499"/>
            </a:xfrm>
            <a:prstGeom prst="rect">
              <a:avLst/>
            </a:prstGeom>
          </p:spPr>
        </p:pic>
        <p:pic>
          <p:nvPicPr>
            <p:cNvPr id="20" name="Graphic 19" descr="Heart with pulse outline">
              <a:extLst>
                <a:ext uri="{FF2B5EF4-FFF2-40B4-BE49-F238E27FC236}">
                  <a16:creationId xmlns:a16="http://schemas.microsoft.com/office/drawing/2014/main" id="{C07A883A-145E-D8DB-F4C6-D180B352574A}"/>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789067" y="446138"/>
              <a:ext cx="339223" cy="339223"/>
            </a:xfrm>
            <a:prstGeom prst="rect">
              <a:avLst/>
            </a:prstGeom>
          </p:spPr>
        </p:pic>
      </p:grpSp>
      <p:sp>
        <p:nvSpPr>
          <p:cNvPr id="21" name="TextBox 20">
            <a:extLst>
              <a:ext uri="{FF2B5EF4-FFF2-40B4-BE49-F238E27FC236}">
                <a16:creationId xmlns:a16="http://schemas.microsoft.com/office/drawing/2014/main" id="{E3F7A327-D60B-FC1D-5921-59D29DE72042}"/>
              </a:ext>
            </a:extLst>
          </p:cNvPr>
          <p:cNvSpPr txBox="1"/>
          <p:nvPr/>
        </p:nvSpPr>
        <p:spPr>
          <a:xfrm>
            <a:off x="6327120" y="5690103"/>
            <a:ext cx="1919899" cy="297454"/>
          </a:xfrm>
          <a:prstGeom prst="rect">
            <a:avLst/>
          </a:prstGeom>
          <a:noFill/>
        </p:spPr>
        <p:txBody>
          <a:bodyPr wrap="square" rtlCol="0">
            <a:spAutoFit/>
          </a:bodyPr>
          <a:lstStyle/>
          <a:p>
            <a:r>
              <a:rPr lang="en-US" sz="1333"/>
              <a:t>Research idea</a:t>
            </a:r>
            <a:endParaRPr lang="en-AU" sz="1333"/>
          </a:p>
        </p:txBody>
      </p:sp>
      <p:sp>
        <p:nvSpPr>
          <p:cNvPr id="22" name="TextBox 21">
            <a:extLst>
              <a:ext uri="{FF2B5EF4-FFF2-40B4-BE49-F238E27FC236}">
                <a16:creationId xmlns:a16="http://schemas.microsoft.com/office/drawing/2014/main" id="{20A79B91-A96E-8B47-89DB-944BED105B33}"/>
              </a:ext>
            </a:extLst>
          </p:cNvPr>
          <p:cNvSpPr txBox="1"/>
          <p:nvPr/>
        </p:nvSpPr>
        <p:spPr>
          <a:xfrm>
            <a:off x="7324409" y="5282649"/>
            <a:ext cx="4164905" cy="297454"/>
          </a:xfrm>
          <a:prstGeom prst="rect">
            <a:avLst/>
          </a:prstGeom>
          <a:noFill/>
        </p:spPr>
        <p:txBody>
          <a:bodyPr wrap="square" rtlCol="0">
            <a:spAutoFit/>
          </a:bodyPr>
          <a:lstStyle/>
          <a:p>
            <a:r>
              <a:rPr lang="en-US" sz="1333"/>
              <a:t>Community and consumer engagement</a:t>
            </a:r>
            <a:endParaRPr lang="en-AU" sz="1333"/>
          </a:p>
        </p:txBody>
      </p:sp>
      <p:sp>
        <p:nvSpPr>
          <p:cNvPr id="23" name="TextBox 22">
            <a:extLst>
              <a:ext uri="{FF2B5EF4-FFF2-40B4-BE49-F238E27FC236}">
                <a16:creationId xmlns:a16="http://schemas.microsoft.com/office/drawing/2014/main" id="{86DCCB88-E463-A205-1D48-75524E114396}"/>
              </a:ext>
            </a:extLst>
          </p:cNvPr>
          <p:cNvSpPr txBox="1"/>
          <p:nvPr/>
        </p:nvSpPr>
        <p:spPr>
          <a:xfrm>
            <a:off x="9502904" y="4098955"/>
            <a:ext cx="1919899" cy="297454"/>
          </a:xfrm>
          <a:prstGeom prst="rect">
            <a:avLst/>
          </a:prstGeom>
          <a:noFill/>
        </p:spPr>
        <p:txBody>
          <a:bodyPr wrap="square" rtlCol="0">
            <a:spAutoFit/>
          </a:bodyPr>
          <a:lstStyle/>
          <a:p>
            <a:r>
              <a:rPr lang="en-US" sz="1333"/>
              <a:t>Publication</a:t>
            </a:r>
            <a:endParaRPr lang="en-AU" sz="1333"/>
          </a:p>
        </p:txBody>
      </p:sp>
      <p:sp>
        <p:nvSpPr>
          <p:cNvPr id="24" name="TextBox 23">
            <a:extLst>
              <a:ext uri="{FF2B5EF4-FFF2-40B4-BE49-F238E27FC236}">
                <a16:creationId xmlns:a16="http://schemas.microsoft.com/office/drawing/2014/main" id="{50119620-75E7-01FE-73EB-9BD10457C25E}"/>
              </a:ext>
            </a:extLst>
          </p:cNvPr>
          <p:cNvSpPr txBox="1"/>
          <p:nvPr/>
        </p:nvSpPr>
        <p:spPr>
          <a:xfrm>
            <a:off x="9323648" y="1382390"/>
            <a:ext cx="1919899" cy="502573"/>
          </a:xfrm>
          <a:prstGeom prst="rect">
            <a:avLst/>
          </a:prstGeom>
          <a:noFill/>
        </p:spPr>
        <p:txBody>
          <a:bodyPr wrap="square" rtlCol="0">
            <a:spAutoFit/>
          </a:bodyPr>
          <a:lstStyle/>
          <a:p>
            <a:r>
              <a:rPr lang="en-US" sz="1333"/>
              <a:t>Research adopted in practice </a:t>
            </a:r>
            <a:endParaRPr lang="en-AU" sz="1333"/>
          </a:p>
        </p:txBody>
      </p:sp>
      <p:sp>
        <p:nvSpPr>
          <p:cNvPr id="25" name="TextBox 24">
            <a:extLst>
              <a:ext uri="{FF2B5EF4-FFF2-40B4-BE49-F238E27FC236}">
                <a16:creationId xmlns:a16="http://schemas.microsoft.com/office/drawing/2014/main" id="{6C6C1134-585E-335B-16D5-FB5069A81849}"/>
              </a:ext>
            </a:extLst>
          </p:cNvPr>
          <p:cNvSpPr txBox="1"/>
          <p:nvPr/>
        </p:nvSpPr>
        <p:spPr>
          <a:xfrm>
            <a:off x="8057754" y="152822"/>
            <a:ext cx="2287085" cy="912814"/>
          </a:xfrm>
          <a:prstGeom prst="rect">
            <a:avLst/>
          </a:prstGeom>
          <a:noFill/>
        </p:spPr>
        <p:txBody>
          <a:bodyPr wrap="square" rtlCol="0">
            <a:spAutoFit/>
          </a:bodyPr>
          <a:lstStyle/>
          <a:p>
            <a:r>
              <a:rPr lang="en-US" sz="1333" b="1"/>
              <a:t>Research impact </a:t>
            </a:r>
            <a:r>
              <a:rPr lang="en-US" sz="1333"/>
              <a:t>= the effect after it has been adopted, adapted for use, etc. </a:t>
            </a:r>
            <a:endParaRPr lang="en-AU" sz="1333"/>
          </a:p>
        </p:txBody>
      </p:sp>
      <p:cxnSp>
        <p:nvCxnSpPr>
          <p:cNvPr id="26" name="Connector: Curved 25">
            <a:extLst>
              <a:ext uri="{FF2B5EF4-FFF2-40B4-BE49-F238E27FC236}">
                <a16:creationId xmlns:a16="http://schemas.microsoft.com/office/drawing/2014/main" id="{3157008A-426E-BDB8-CC5A-146AA8D413AE}"/>
              </a:ext>
            </a:extLst>
          </p:cNvPr>
          <p:cNvCxnSpPr/>
          <p:nvPr/>
        </p:nvCxnSpPr>
        <p:spPr>
          <a:xfrm>
            <a:off x="6253639" y="5104749"/>
            <a:ext cx="303480" cy="22888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ADD0E2D9-7B00-42DA-61DF-E682DBA6F899}"/>
              </a:ext>
            </a:extLst>
          </p:cNvPr>
          <p:cNvCxnSpPr/>
          <p:nvPr/>
        </p:nvCxnSpPr>
        <p:spPr>
          <a:xfrm flipV="1">
            <a:off x="7095244" y="5455998"/>
            <a:ext cx="266857" cy="21283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BC48D25A-F4A9-15F4-9EC3-8D046D866429}"/>
              </a:ext>
            </a:extLst>
          </p:cNvPr>
          <p:cNvCxnSpPr>
            <a:cxnSpLocks/>
          </p:cNvCxnSpPr>
          <p:nvPr/>
        </p:nvCxnSpPr>
        <p:spPr>
          <a:xfrm rot="16200000" flipV="1">
            <a:off x="9648581" y="1855060"/>
            <a:ext cx="419027" cy="38672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EE12A82A-BFC7-2B17-84BA-2ED78DDBB5AD}"/>
              </a:ext>
            </a:extLst>
          </p:cNvPr>
          <p:cNvCxnSpPr/>
          <p:nvPr/>
        </p:nvCxnSpPr>
        <p:spPr>
          <a:xfrm rot="16200000" flipV="1">
            <a:off x="8981293" y="1093735"/>
            <a:ext cx="403428" cy="354851"/>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Graphic 29" descr="Microscope outline">
            <a:extLst>
              <a:ext uri="{FF2B5EF4-FFF2-40B4-BE49-F238E27FC236}">
                <a16:creationId xmlns:a16="http://schemas.microsoft.com/office/drawing/2014/main" id="{298CE985-7AA1-6E01-D742-A6B59903285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782737" y="4246981"/>
            <a:ext cx="541316" cy="541316"/>
          </a:xfrm>
          <a:prstGeom prst="rect">
            <a:avLst/>
          </a:prstGeom>
        </p:spPr>
      </p:pic>
      <p:sp>
        <p:nvSpPr>
          <p:cNvPr id="31" name="TextBox 30">
            <a:extLst>
              <a:ext uri="{FF2B5EF4-FFF2-40B4-BE49-F238E27FC236}">
                <a16:creationId xmlns:a16="http://schemas.microsoft.com/office/drawing/2014/main" id="{5407917A-5A8B-FB04-C32F-38E0F3715E40}"/>
              </a:ext>
            </a:extLst>
          </p:cNvPr>
          <p:cNvSpPr txBox="1"/>
          <p:nvPr/>
        </p:nvSpPr>
        <p:spPr>
          <a:xfrm>
            <a:off x="8713556" y="4745744"/>
            <a:ext cx="1919899" cy="297454"/>
          </a:xfrm>
          <a:prstGeom prst="rect">
            <a:avLst/>
          </a:prstGeom>
          <a:noFill/>
        </p:spPr>
        <p:txBody>
          <a:bodyPr wrap="square" rtlCol="0">
            <a:spAutoFit/>
          </a:bodyPr>
          <a:lstStyle/>
          <a:p>
            <a:r>
              <a:rPr lang="en-US" sz="1333"/>
              <a:t>Research conducted</a:t>
            </a:r>
            <a:endParaRPr lang="en-AU" sz="1333"/>
          </a:p>
        </p:txBody>
      </p:sp>
      <p:cxnSp>
        <p:nvCxnSpPr>
          <p:cNvPr id="32" name="Connector: Curved 31">
            <a:extLst>
              <a:ext uri="{FF2B5EF4-FFF2-40B4-BE49-F238E27FC236}">
                <a16:creationId xmlns:a16="http://schemas.microsoft.com/office/drawing/2014/main" id="{4DD41739-FB44-5C61-69B2-182511AC42B5}"/>
              </a:ext>
            </a:extLst>
          </p:cNvPr>
          <p:cNvCxnSpPr>
            <a:stCxn id="8" idx="3"/>
          </p:cNvCxnSpPr>
          <p:nvPr/>
        </p:nvCxnSpPr>
        <p:spPr>
          <a:xfrm flipV="1">
            <a:off x="8423472" y="4745744"/>
            <a:ext cx="379096" cy="364809"/>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DA4F5692-5EAC-028D-E1DB-988B78B824C1}"/>
              </a:ext>
            </a:extLst>
          </p:cNvPr>
          <p:cNvCxnSpPr>
            <a:cxnSpLocks/>
          </p:cNvCxnSpPr>
          <p:nvPr/>
        </p:nvCxnSpPr>
        <p:spPr>
          <a:xfrm flipV="1">
            <a:off x="9323648" y="4258504"/>
            <a:ext cx="223248" cy="367317"/>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0EC7FC45-EEA3-9CFD-9F10-0476BC3F4B68}"/>
              </a:ext>
            </a:extLst>
          </p:cNvPr>
          <p:cNvCxnSpPr>
            <a:cxnSpLocks/>
          </p:cNvCxnSpPr>
          <p:nvPr/>
        </p:nvCxnSpPr>
        <p:spPr>
          <a:xfrm rot="5400000" flipH="1" flipV="1">
            <a:off x="9894373" y="3280897"/>
            <a:ext cx="368843" cy="5467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472D454-4216-E552-EEF4-0A8681BCC581}"/>
              </a:ext>
            </a:extLst>
          </p:cNvPr>
          <p:cNvSpPr txBox="1"/>
          <p:nvPr/>
        </p:nvSpPr>
        <p:spPr>
          <a:xfrm>
            <a:off x="10006901" y="2236522"/>
            <a:ext cx="1919899" cy="912814"/>
          </a:xfrm>
          <a:prstGeom prst="rect">
            <a:avLst/>
          </a:prstGeom>
          <a:noFill/>
        </p:spPr>
        <p:txBody>
          <a:bodyPr wrap="square" rtlCol="0">
            <a:spAutoFit/>
          </a:bodyPr>
          <a:lstStyle/>
          <a:p>
            <a:r>
              <a:rPr lang="en-US" sz="1333"/>
              <a:t>Research translation (findings shared via media, conferences, advisory groups, etc.)</a:t>
            </a:r>
            <a:endParaRPr lang="en-AU" sz="1333"/>
          </a:p>
        </p:txBody>
      </p:sp>
      <p:pic>
        <p:nvPicPr>
          <p:cNvPr id="37" name="Graphic 36" descr="Rope Knot with solid fill">
            <a:extLst>
              <a:ext uri="{FF2B5EF4-FFF2-40B4-BE49-F238E27FC236}">
                <a16:creationId xmlns:a16="http://schemas.microsoft.com/office/drawing/2014/main" id="{C01FD23B-B8F4-041D-99EF-4F3D725F08AE}"/>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63770" y="305903"/>
            <a:ext cx="744343" cy="744343"/>
          </a:xfrm>
          <a:prstGeom prst="rect">
            <a:avLst/>
          </a:prstGeom>
        </p:spPr>
      </p:pic>
    </p:spTree>
    <p:extLst>
      <p:ext uri="{BB962C8B-B14F-4D97-AF65-F5344CB8AC3E}">
        <p14:creationId xmlns:p14="http://schemas.microsoft.com/office/powerpoint/2010/main" val="4160354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2A28F3-CBE9-7F56-40A7-B8B8657AFF4C}"/>
              </a:ext>
            </a:extLst>
          </p:cNvPr>
          <p:cNvSpPr txBox="1">
            <a:spLocks/>
          </p:cNvSpPr>
          <p:nvPr/>
        </p:nvSpPr>
        <p:spPr>
          <a:xfrm>
            <a:off x="1289189" y="289073"/>
            <a:ext cx="10028556" cy="950260"/>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D3D4321-E152-7796-5E1A-4C1DFD750E70}"/>
              </a:ext>
            </a:extLst>
          </p:cNvPr>
          <p:cNvSpPr txBox="1">
            <a:spLocks/>
          </p:cNvSpPr>
          <p:nvPr/>
        </p:nvSpPr>
        <p:spPr>
          <a:xfrm>
            <a:off x="1289187" y="289072"/>
            <a:ext cx="10028556" cy="2311888"/>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r>
              <a:rPr lang="en-AU" sz="1867">
                <a:solidFill>
                  <a:schemeClr val="accent1"/>
                </a:solidFill>
                <a:latin typeface="Arial" panose="020B0604020202020204" pitchFamily="34" charset="0"/>
                <a:cs typeface="Arial" panose="020B0604020202020204" pitchFamily="34" charset="0"/>
              </a:rPr>
              <a:t>Use active voice as much as possible</a:t>
            </a:r>
          </a:p>
          <a:p>
            <a:pPr lvl="0">
              <a:lnSpc>
                <a:spcPct val="100000"/>
              </a:lnSpc>
            </a:pPr>
            <a:endParaRPr lang="en-AU" sz="1867">
              <a:solidFill>
                <a:schemeClr val="accent1"/>
              </a:solidFill>
              <a:latin typeface="Arial" panose="020B060402020202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Active voice is more direct and compelling than passive voice.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Title 1">
            <a:extLst>
              <a:ext uri="{FF2B5EF4-FFF2-40B4-BE49-F238E27FC236}">
                <a16:creationId xmlns:a16="http://schemas.microsoft.com/office/drawing/2014/main" id="{0D0F06D7-DC86-42A6-4F76-8B19FCA43CF8}"/>
              </a:ext>
            </a:extLst>
          </p:cNvPr>
          <p:cNvSpPr txBox="1">
            <a:spLocks/>
          </p:cNvSpPr>
          <p:nvPr/>
        </p:nvSpPr>
        <p:spPr>
          <a:xfrm>
            <a:off x="1289187" y="289071"/>
            <a:ext cx="10653603" cy="950261"/>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graphicFrame>
        <p:nvGraphicFramePr>
          <p:cNvPr id="5" name="Table 8">
            <a:extLst>
              <a:ext uri="{FF2B5EF4-FFF2-40B4-BE49-F238E27FC236}">
                <a16:creationId xmlns:a16="http://schemas.microsoft.com/office/drawing/2014/main" id="{B152EEBF-C4E1-BB4F-CB6D-80D342679187}"/>
              </a:ext>
            </a:extLst>
          </p:cNvPr>
          <p:cNvGraphicFramePr>
            <a:graphicFrameLocks noGrp="1"/>
          </p:cNvGraphicFramePr>
          <p:nvPr>
            <p:extLst>
              <p:ext uri="{D42A27DB-BD31-4B8C-83A1-F6EECF244321}">
                <p14:modId xmlns:p14="http://schemas.microsoft.com/office/powerpoint/2010/main" val="3587998726"/>
              </p:ext>
            </p:extLst>
          </p:nvPr>
        </p:nvGraphicFramePr>
        <p:xfrm>
          <a:off x="1289187" y="1697860"/>
          <a:ext cx="9223026" cy="4511040"/>
        </p:xfrm>
        <a:graphic>
          <a:graphicData uri="http://schemas.openxmlformats.org/drawingml/2006/table">
            <a:tbl>
              <a:tblPr firstRow="1" bandRow="1">
                <a:tableStyleId>{5C22544A-7EE6-4342-B048-85BDC9FD1C3A}</a:tableStyleId>
              </a:tblPr>
              <a:tblGrid>
                <a:gridCol w="4611513">
                  <a:extLst>
                    <a:ext uri="{9D8B030D-6E8A-4147-A177-3AD203B41FA5}">
                      <a16:colId xmlns:a16="http://schemas.microsoft.com/office/drawing/2014/main" val="4286739300"/>
                    </a:ext>
                  </a:extLst>
                </a:gridCol>
                <a:gridCol w="4611513">
                  <a:extLst>
                    <a:ext uri="{9D8B030D-6E8A-4147-A177-3AD203B41FA5}">
                      <a16:colId xmlns:a16="http://schemas.microsoft.com/office/drawing/2014/main" val="2624957509"/>
                    </a:ext>
                  </a:extLst>
                </a:gridCol>
              </a:tblGrid>
              <a:tr h="853440">
                <a:tc>
                  <a:txBody>
                    <a:bodyPr/>
                    <a:lstStyle/>
                    <a:p>
                      <a:r>
                        <a:rPr lang="en-US" sz="1900"/>
                        <a:t>Passive voice (avoid this where possible)</a:t>
                      </a:r>
                      <a:endParaRPr lang="en-AU" sz="1900"/>
                    </a:p>
                  </a:txBody>
                  <a:tcPr marL="121920" marR="121920" marT="60960" marB="60960"/>
                </a:tc>
                <a:tc>
                  <a:txBody>
                    <a:bodyPr/>
                    <a:lstStyle/>
                    <a:p>
                      <a:r>
                        <a:rPr lang="en-US" sz="1900"/>
                        <a:t>Active voice (aim for this)</a:t>
                      </a:r>
                      <a:endParaRPr lang="en-AU" sz="1900"/>
                    </a:p>
                  </a:txBody>
                  <a:tcPr marL="121920" marR="121920" marT="60960" marB="60960"/>
                </a:tc>
                <a:extLst>
                  <a:ext uri="{0D108BD9-81ED-4DB2-BD59-A6C34878D82A}">
                    <a16:rowId xmlns:a16="http://schemas.microsoft.com/office/drawing/2014/main" val="2852523308"/>
                  </a:ext>
                </a:extLst>
              </a:tr>
              <a:tr h="853440">
                <a:tc>
                  <a:txBody>
                    <a:bodyPr/>
                    <a:lstStyle/>
                    <a:p>
                      <a:r>
                        <a:rPr lang="en-US" sz="1900"/>
                        <a:t>The research was led by Professor Doe</a:t>
                      </a:r>
                      <a:endParaRPr lang="en-AU" sz="1900"/>
                    </a:p>
                  </a:txBody>
                  <a:tcPr marL="121920" marR="121920" marT="60960" marB="60960"/>
                </a:tc>
                <a:tc>
                  <a:txBody>
                    <a:bodyPr/>
                    <a:lstStyle/>
                    <a:p>
                      <a:r>
                        <a:rPr lang="en-US" sz="1900"/>
                        <a:t>Professor Doe led the research</a:t>
                      </a:r>
                      <a:endParaRPr lang="en-AU" sz="1900"/>
                    </a:p>
                  </a:txBody>
                  <a:tcPr marL="121920" marR="121920" marT="60960" marB="60960"/>
                </a:tc>
                <a:extLst>
                  <a:ext uri="{0D108BD9-81ED-4DB2-BD59-A6C34878D82A}">
                    <a16:rowId xmlns:a16="http://schemas.microsoft.com/office/drawing/2014/main" val="1405149954"/>
                  </a:ext>
                </a:extLst>
              </a:tr>
              <a:tr h="1584960">
                <a:tc>
                  <a:txBody>
                    <a:bodyPr/>
                    <a:lstStyle/>
                    <a:p>
                      <a:r>
                        <a:rPr lang="en-US" sz="1900"/>
                        <a:t>The research findings were incorporated into the Government of Australia’s new policy on health</a:t>
                      </a:r>
                      <a:endParaRPr lang="en-AU" sz="1900"/>
                    </a:p>
                  </a:txBody>
                  <a:tcPr marL="121920" marR="121920" marT="60960" marB="60960"/>
                </a:tc>
                <a:tc>
                  <a:txBody>
                    <a:bodyPr/>
                    <a:lstStyle/>
                    <a:p>
                      <a:r>
                        <a:rPr lang="en-US" sz="1900"/>
                        <a:t>The Australian Government incorporated the research findings into its health policy</a:t>
                      </a:r>
                      <a:endParaRPr lang="en-AU" sz="1900"/>
                    </a:p>
                  </a:txBody>
                  <a:tcPr marL="121920" marR="121920" marT="60960" marB="60960"/>
                </a:tc>
                <a:extLst>
                  <a:ext uri="{0D108BD9-81ED-4DB2-BD59-A6C34878D82A}">
                    <a16:rowId xmlns:a16="http://schemas.microsoft.com/office/drawing/2014/main" val="1883615749"/>
                  </a:ext>
                </a:extLst>
              </a:tr>
              <a:tr h="1219200">
                <a:tc>
                  <a:txBody>
                    <a:bodyPr/>
                    <a:lstStyle/>
                    <a:p>
                      <a:r>
                        <a:rPr lang="en-US" sz="1900"/>
                        <a:t>The findings of the research were of concern to patient advocates</a:t>
                      </a:r>
                      <a:endParaRPr lang="en-AU" sz="1900"/>
                    </a:p>
                  </a:txBody>
                  <a:tcPr marL="121920" marR="121920" marT="60960" marB="60960"/>
                </a:tc>
                <a:tc>
                  <a:txBody>
                    <a:bodyPr/>
                    <a:lstStyle/>
                    <a:p>
                      <a:r>
                        <a:rPr lang="en-US" sz="1900"/>
                        <a:t>The research findings concerned patient advocates</a:t>
                      </a:r>
                      <a:endParaRPr lang="en-AU" sz="1900"/>
                    </a:p>
                  </a:txBody>
                  <a:tcPr marL="121920" marR="121920" marT="60960" marB="60960"/>
                </a:tc>
                <a:extLst>
                  <a:ext uri="{0D108BD9-81ED-4DB2-BD59-A6C34878D82A}">
                    <a16:rowId xmlns:a16="http://schemas.microsoft.com/office/drawing/2014/main" val="626659189"/>
                  </a:ext>
                </a:extLst>
              </a:tr>
            </a:tbl>
          </a:graphicData>
        </a:graphic>
      </p:graphicFrame>
      <p:pic>
        <p:nvPicPr>
          <p:cNvPr id="9" name="Graphic 8" descr="Run with solid fill">
            <a:extLst>
              <a:ext uri="{FF2B5EF4-FFF2-40B4-BE49-F238E27FC236}">
                <a16:creationId xmlns:a16="http://schemas.microsoft.com/office/drawing/2014/main" id="{66A68985-56FD-585A-CCAC-27A6B65C26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006" y="444494"/>
            <a:ext cx="632965" cy="632965"/>
          </a:xfrm>
          <a:prstGeom prst="rect">
            <a:avLst/>
          </a:prstGeom>
        </p:spPr>
      </p:pic>
    </p:spTree>
    <p:extLst>
      <p:ext uri="{BB962C8B-B14F-4D97-AF65-F5344CB8AC3E}">
        <p14:creationId xmlns:p14="http://schemas.microsoft.com/office/powerpoint/2010/main" val="1595719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p:txBody>
          <a:bodyPr/>
          <a:lstStyle/>
          <a:p>
            <a:r>
              <a:rPr lang="en-US"/>
              <a:t>Grant Overview</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p:txBody>
          <a:bodyPr/>
          <a:lstStyle/>
          <a:p>
            <a:pPr lvl="0"/>
            <a:fld id="{2722F022-211C-4882-844C-086FEA6806AA}" type="slidenum">
              <a:rPr lang="en-US" noProof="0" smtClean="0"/>
              <a:pPr lvl="0"/>
              <a:t>3</a:t>
            </a:fld>
            <a:endParaRPr lang="en-US" noProof="0"/>
          </a:p>
        </p:txBody>
      </p:sp>
      <p:sp>
        <p:nvSpPr>
          <p:cNvPr id="5" name="Footer Placeholder 4">
            <a:extLst>
              <a:ext uri="{FF2B5EF4-FFF2-40B4-BE49-F238E27FC236}">
                <a16:creationId xmlns:a16="http://schemas.microsoft.com/office/drawing/2014/main" id="{512A7D63-12F9-E712-53FC-4CFB70709535}"/>
              </a:ext>
            </a:extLst>
          </p:cNvPr>
          <p:cNvSpPr>
            <a:spLocks noGrp="1"/>
          </p:cNvSpPr>
          <p:nvPr>
            <p:ph type="ftr" sz="quarter" idx="11"/>
          </p:nvPr>
        </p:nvSpPr>
        <p:spPr>
          <a:xfrm>
            <a:off x="534261" y="6356350"/>
            <a:ext cx="3023643" cy="365125"/>
          </a:xfrm>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a:t>Presentation Title</a:t>
            </a:r>
          </a:p>
        </p:txBody>
      </p:sp>
      <p:pic>
        <p:nvPicPr>
          <p:cNvPr id="6" name="Graphic 5">
            <a:extLst>
              <a:ext uri="{FF2B5EF4-FFF2-40B4-BE49-F238E27FC236}">
                <a16:creationId xmlns:a16="http://schemas.microsoft.com/office/drawing/2014/main" id="{D3655899-E70E-D852-D906-2D8CD10EF14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70097" y="168427"/>
            <a:ext cx="850139" cy="626418"/>
          </a:xfrm>
          <a:prstGeom prst="rect">
            <a:avLst/>
          </a:prstGeom>
        </p:spPr>
      </p:pic>
      <p:pic>
        <p:nvPicPr>
          <p:cNvPr id="34" name="Picture Placeholder 33" descr="A group of people sitting at a table with laptops&#10;&#10;Description automatically generated">
            <a:extLst>
              <a:ext uri="{FF2B5EF4-FFF2-40B4-BE49-F238E27FC236}">
                <a16:creationId xmlns:a16="http://schemas.microsoft.com/office/drawing/2014/main" id="{EA3E45BE-3E5E-A1A9-0B66-4A81F604C4F7}"/>
              </a:ext>
            </a:extLst>
          </p:cNvPr>
          <p:cNvPicPr>
            <a:picLocks noGrp="1" noChangeAspect="1"/>
          </p:cNvPicPr>
          <p:nvPr>
            <p:ph type="pic" sz="quarter" idx="13"/>
          </p:nvPr>
        </p:nvPicPr>
        <p:blipFill>
          <a:blip r:embed="rId5"/>
          <a:srcRect l="13226" r="13226"/>
          <a:stretch>
            <a:fillRect/>
          </a:stretch>
        </p:blipFill>
        <p:spPr/>
      </p:pic>
      <p:pic>
        <p:nvPicPr>
          <p:cNvPr id="88" name="Picture Placeholder 87" descr="A group of people in lab coats working in a laboratory&#10;&#10;Description automatically generated">
            <a:extLst>
              <a:ext uri="{FF2B5EF4-FFF2-40B4-BE49-F238E27FC236}">
                <a16:creationId xmlns:a16="http://schemas.microsoft.com/office/drawing/2014/main" id="{BC51E31E-C95F-21B5-957B-309C4DA84EB9}"/>
              </a:ext>
            </a:extLst>
          </p:cNvPr>
          <p:cNvPicPr>
            <a:picLocks noGrp="1" noChangeAspect="1"/>
          </p:cNvPicPr>
          <p:nvPr>
            <p:ph type="pic" sz="quarter" idx="15"/>
          </p:nvPr>
        </p:nvPicPr>
        <p:blipFill>
          <a:blip r:embed="rId6"/>
          <a:srcRect t="17079" b="17079"/>
          <a:stretch>
            <a:fillRect/>
          </a:stretch>
        </p:blipFill>
        <p:spPr>
          <a:xfrm>
            <a:off x="7188000" y="4646428"/>
            <a:ext cx="5004000" cy="2211572"/>
          </a:xfrm>
        </p:spPr>
      </p:pic>
      <p:pic>
        <p:nvPicPr>
          <p:cNvPr id="86" name="Picture Placeholder 85" descr="A person doing a physical therapy&#10;&#10;Description automatically generated with medium confidence">
            <a:extLst>
              <a:ext uri="{FF2B5EF4-FFF2-40B4-BE49-F238E27FC236}">
                <a16:creationId xmlns:a16="http://schemas.microsoft.com/office/drawing/2014/main" id="{1087E70D-3F14-4FB5-794D-36ED7F149C75}"/>
              </a:ext>
            </a:extLst>
          </p:cNvPr>
          <p:cNvPicPr>
            <a:picLocks noGrp="1" noChangeAspect="1"/>
          </p:cNvPicPr>
          <p:nvPr>
            <p:ph type="pic" sz="quarter" idx="14"/>
          </p:nvPr>
        </p:nvPicPr>
        <p:blipFill rotWithShape="1">
          <a:blip r:embed="rId7"/>
          <a:srcRect t="16105" b="37013"/>
          <a:stretch/>
        </p:blipFill>
        <p:spPr>
          <a:xfrm>
            <a:off x="0" y="4646428"/>
            <a:ext cx="7086598" cy="2211572"/>
          </a:xfrm>
        </p:spPr>
      </p:pic>
    </p:spTree>
    <p:extLst>
      <p:ext uri="{BB962C8B-B14F-4D97-AF65-F5344CB8AC3E}">
        <p14:creationId xmlns:p14="http://schemas.microsoft.com/office/powerpoint/2010/main" val="2826028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2A28F3-CBE9-7F56-40A7-B8B8657AFF4C}"/>
              </a:ext>
            </a:extLst>
          </p:cNvPr>
          <p:cNvSpPr txBox="1">
            <a:spLocks/>
          </p:cNvSpPr>
          <p:nvPr/>
        </p:nvSpPr>
        <p:spPr>
          <a:xfrm>
            <a:off x="1289189" y="289073"/>
            <a:ext cx="10028556" cy="950260"/>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2D3D4321-E152-7796-5E1A-4C1DFD750E70}"/>
              </a:ext>
            </a:extLst>
          </p:cNvPr>
          <p:cNvSpPr txBox="1">
            <a:spLocks/>
          </p:cNvSpPr>
          <p:nvPr/>
        </p:nvSpPr>
        <p:spPr>
          <a:xfrm>
            <a:off x="1289187" y="289071"/>
            <a:ext cx="10028556" cy="6041739"/>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r>
              <a:rPr lang="en-AU" sz="1867">
                <a:solidFill>
                  <a:schemeClr val="accent1"/>
                </a:solidFill>
                <a:latin typeface="Arial" panose="020B0604020202020204" pitchFamily="34" charset="0"/>
                <a:cs typeface="Arial" panose="020B0604020202020204" pitchFamily="34" charset="0"/>
              </a:rPr>
              <a:t>Edit to remove technical terms or jargon</a:t>
            </a:r>
          </a:p>
          <a:p>
            <a:pPr lvl="0">
              <a:lnSpc>
                <a:spcPct val="100000"/>
              </a:lnSpc>
            </a:pPr>
            <a:endParaRPr lang="en-AU" sz="1867">
              <a:solidFill>
                <a:schemeClr val="accent1"/>
              </a:solidFill>
              <a:latin typeface="Arial" panose="020B060402020202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You will likely use technical terms or jargon even when trying not to. </a:t>
            </a: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(You should still try not to.)</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Technical terms and jargon are those used in a specialised field to refer to objects or concepts particular to that area. People outside a field do not understand these terms the way experts do.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Where technical terms and jargon can’t be removed, provide a plain language definition of the term the first time it’s used in a text.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r>
              <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rPr>
              <a:t>An evidence-informed tool is available to help identify technical terms and jargon at scienceandpublic.com. </a:t>
            </a: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067"/>
              </a:spcAft>
            </a:pPr>
            <a:endParaRPr lang="en-AU" sz="1867" b="0" kern="1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Title 1">
            <a:extLst>
              <a:ext uri="{FF2B5EF4-FFF2-40B4-BE49-F238E27FC236}">
                <a16:creationId xmlns:a16="http://schemas.microsoft.com/office/drawing/2014/main" id="{0D0F06D7-DC86-42A6-4F76-8B19FCA43CF8}"/>
              </a:ext>
            </a:extLst>
          </p:cNvPr>
          <p:cNvSpPr txBox="1">
            <a:spLocks/>
          </p:cNvSpPr>
          <p:nvPr/>
        </p:nvSpPr>
        <p:spPr>
          <a:xfrm>
            <a:off x="1289187" y="289071"/>
            <a:ext cx="10653603" cy="950261"/>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800" b="1" kern="1200" baseline="0">
                <a:solidFill>
                  <a:srgbClr val="F4F3D5"/>
                </a:solidFill>
                <a:latin typeface="Open Sans" panose="020B0606030504020204" pitchFamily="34" charset="0"/>
                <a:ea typeface="Open Sans" panose="020B0606030504020204" pitchFamily="34" charset="0"/>
                <a:cs typeface="Open Sans" panose="020B0606030504020204" pitchFamily="34" charset="0"/>
              </a:defRPr>
            </a:lvl1pPr>
          </a:lstStyle>
          <a:p>
            <a:pPr lvl="0">
              <a:lnSpc>
                <a:spcPct val="100000"/>
              </a:lnSpc>
            </a:pPr>
            <a:endParaRPr lang="en-AU" sz="1867" b="0">
              <a:solidFill>
                <a:schemeClr val="accent1"/>
              </a:solidFill>
              <a:latin typeface="Arial" panose="020B0604020202020204" pitchFamily="34" charset="0"/>
              <a:cs typeface="Arial" panose="020B0604020202020204" pitchFamily="34" charset="0"/>
            </a:endParaRPr>
          </a:p>
        </p:txBody>
      </p:sp>
      <p:pic>
        <p:nvPicPr>
          <p:cNvPr id="9" name="Graphic 8" descr="Typewriter outline">
            <a:extLst>
              <a:ext uri="{FF2B5EF4-FFF2-40B4-BE49-F238E27FC236}">
                <a16:creationId xmlns:a16="http://schemas.microsoft.com/office/drawing/2014/main" id="{81138024-7F3A-3899-7946-A11A32D6BB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507" y="466731"/>
            <a:ext cx="588491" cy="588491"/>
          </a:xfrm>
          <a:prstGeom prst="rect">
            <a:avLst/>
          </a:prstGeom>
        </p:spPr>
      </p:pic>
    </p:spTree>
    <p:extLst>
      <p:ext uri="{BB962C8B-B14F-4D97-AF65-F5344CB8AC3E}">
        <p14:creationId xmlns:p14="http://schemas.microsoft.com/office/powerpoint/2010/main" val="46658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9C2E49-12F9-598F-144C-0A4D3CB78D64}"/>
              </a:ext>
            </a:extLst>
          </p:cNvPr>
          <p:cNvSpPr txBox="1"/>
          <p:nvPr/>
        </p:nvSpPr>
        <p:spPr>
          <a:xfrm>
            <a:off x="794737" y="424463"/>
            <a:ext cx="10412872" cy="4401205"/>
          </a:xfrm>
          <a:prstGeom prst="rect">
            <a:avLst/>
          </a:prstGeom>
          <a:noFill/>
        </p:spPr>
        <p:txBody>
          <a:bodyPr wrap="square" rtlCol="0">
            <a:spAutoFit/>
          </a:bodyPr>
          <a:lstStyle/>
          <a:p>
            <a:r>
              <a:rPr lang="en-US" sz="1600" u="sng"/>
              <a:t>References</a:t>
            </a:r>
          </a:p>
          <a:p>
            <a:endParaRPr lang="en-US" sz="1600"/>
          </a:p>
          <a:p>
            <a:r>
              <a:rPr lang="en-US" sz="1600">
                <a:solidFill>
                  <a:srgbClr val="222222"/>
                </a:solidFill>
              </a:rPr>
              <a:t>Reichard, B., Reed, M.S., Chubb, J. </a:t>
            </a:r>
            <a:r>
              <a:rPr lang="en-US" sz="1600" i="1">
                <a:solidFill>
                  <a:srgbClr val="222222"/>
                </a:solidFill>
              </a:rPr>
              <a:t>et al.</a:t>
            </a:r>
            <a:r>
              <a:rPr lang="en-US" sz="1600">
                <a:solidFill>
                  <a:srgbClr val="222222"/>
                </a:solidFill>
              </a:rPr>
              <a:t> Writing impact case studies: a comparative study of high-scoring and low-scoring case studies from REF2014. </a:t>
            </a:r>
            <a:r>
              <a:rPr lang="en-US" sz="1600" i="1">
                <a:solidFill>
                  <a:srgbClr val="222222"/>
                </a:solidFill>
              </a:rPr>
              <a:t>Palgrave </a:t>
            </a:r>
            <a:r>
              <a:rPr lang="en-US" sz="1600" i="1" err="1">
                <a:solidFill>
                  <a:srgbClr val="222222"/>
                </a:solidFill>
              </a:rPr>
              <a:t>Commun</a:t>
            </a:r>
            <a:r>
              <a:rPr lang="en-US" sz="1600">
                <a:solidFill>
                  <a:srgbClr val="222222"/>
                </a:solidFill>
              </a:rPr>
              <a:t> </a:t>
            </a:r>
            <a:r>
              <a:rPr lang="en-US" sz="1600" b="1">
                <a:solidFill>
                  <a:srgbClr val="222222"/>
                </a:solidFill>
              </a:rPr>
              <a:t>6</a:t>
            </a:r>
            <a:r>
              <a:rPr lang="en-US" sz="1600">
                <a:solidFill>
                  <a:srgbClr val="222222"/>
                </a:solidFill>
              </a:rPr>
              <a:t>, 31 (2020). https://doi.org/10.1057/s41599-020-0394-7</a:t>
            </a:r>
            <a:endParaRPr lang="en-US" sz="1600"/>
          </a:p>
          <a:p>
            <a:endParaRPr lang="en-US" sz="1600"/>
          </a:p>
          <a:p>
            <a:r>
              <a:rPr lang="en-US" sz="1600"/>
              <a:t>Abelson, R. P. (1995). </a:t>
            </a:r>
            <a:r>
              <a:rPr lang="en-US" sz="1600" i="1"/>
              <a:t>Statistics as principled argument</a:t>
            </a:r>
            <a:r>
              <a:rPr lang="en-US" sz="1600"/>
              <a:t>. L. Erlbaum Associates. http://search.ebscohost.com/login.aspx?direct=true&amp;scope=site&amp;db=nlebk&amp;db=nlabk&amp;AN=19299 </a:t>
            </a:r>
          </a:p>
          <a:p>
            <a:endParaRPr lang="en-US" sz="1600"/>
          </a:p>
          <a:p>
            <a:endParaRPr lang="en-US" sz="1600"/>
          </a:p>
          <a:p>
            <a:r>
              <a:rPr lang="en-US" sz="1600" u="sng"/>
              <a:t>See also</a:t>
            </a:r>
          </a:p>
          <a:p>
            <a:endParaRPr lang="en-US" sz="1600"/>
          </a:p>
          <a:p>
            <a:r>
              <a:rPr lang="en-US" sz="1600"/>
              <a:t>ECU Researcher Professional Development Framework – Engagement and Impact section</a:t>
            </a:r>
          </a:p>
          <a:p>
            <a:endParaRPr lang="en-US" sz="2400">
              <a:latin typeface="Lato" panose="020F0502020204030203" pitchFamily="34" charset="0"/>
            </a:endParaRPr>
          </a:p>
          <a:p>
            <a:endParaRPr lang="en-AU" sz="2400"/>
          </a:p>
          <a:p>
            <a:endParaRPr lang="en-AU" sz="2400"/>
          </a:p>
        </p:txBody>
      </p:sp>
    </p:spTree>
    <p:extLst>
      <p:ext uri="{BB962C8B-B14F-4D97-AF65-F5344CB8AC3E}">
        <p14:creationId xmlns:p14="http://schemas.microsoft.com/office/powerpoint/2010/main" val="3051161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p:txBody>
          <a:bodyPr/>
          <a:lstStyle/>
          <a:p>
            <a:r>
              <a:rPr lang="en-US"/>
              <a:t>Panel Discussion</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p:txBody>
          <a:bodyPr/>
          <a:lstStyle/>
          <a:p>
            <a:pPr lvl="0"/>
            <a:fld id="{2722F022-211C-4882-844C-086FEA6806AA}" type="slidenum">
              <a:rPr lang="en-US" noProof="0" smtClean="0"/>
              <a:pPr lvl="0"/>
              <a:t>32</a:t>
            </a:fld>
            <a:endParaRPr lang="en-US" noProof="0"/>
          </a:p>
        </p:txBody>
      </p:sp>
      <p:sp>
        <p:nvSpPr>
          <p:cNvPr id="5" name="Footer Placeholder 4">
            <a:extLst>
              <a:ext uri="{FF2B5EF4-FFF2-40B4-BE49-F238E27FC236}">
                <a16:creationId xmlns:a16="http://schemas.microsoft.com/office/drawing/2014/main" id="{512A7D63-12F9-E712-53FC-4CFB70709535}"/>
              </a:ext>
            </a:extLst>
          </p:cNvPr>
          <p:cNvSpPr>
            <a:spLocks noGrp="1"/>
          </p:cNvSpPr>
          <p:nvPr>
            <p:ph type="ftr" sz="quarter" idx="11"/>
          </p:nvPr>
        </p:nvSpPr>
        <p:spPr>
          <a:xfrm>
            <a:off x="534261" y="6356350"/>
            <a:ext cx="3023643" cy="365125"/>
          </a:xfrm>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a:t>Presentation Title</a:t>
            </a:r>
          </a:p>
        </p:txBody>
      </p:sp>
      <p:pic>
        <p:nvPicPr>
          <p:cNvPr id="6" name="Graphic 5">
            <a:extLst>
              <a:ext uri="{FF2B5EF4-FFF2-40B4-BE49-F238E27FC236}">
                <a16:creationId xmlns:a16="http://schemas.microsoft.com/office/drawing/2014/main" id="{D3655899-E70E-D852-D906-2D8CD10EF14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70097" y="168427"/>
            <a:ext cx="850139" cy="626418"/>
          </a:xfrm>
          <a:prstGeom prst="rect">
            <a:avLst/>
          </a:prstGeom>
        </p:spPr>
      </p:pic>
      <p:pic>
        <p:nvPicPr>
          <p:cNvPr id="11" name="Picture Placeholder 10" descr="A group of women sitting around a table with laptops&#10;&#10;Description automatically generated">
            <a:extLst>
              <a:ext uri="{FF2B5EF4-FFF2-40B4-BE49-F238E27FC236}">
                <a16:creationId xmlns:a16="http://schemas.microsoft.com/office/drawing/2014/main" id="{B810581F-3A2A-FB85-3E13-6D712CCB441D}"/>
              </a:ext>
            </a:extLst>
          </p:cNvPr>
          <p:cNvPicPr>
            <a:picLocks noGrp="1" noChangeAspect="1"/>
          </p:cNvPicPr>
          <p:nvPr>
            <p:ph type="pic" sz="quarter" idx="14"/>
          </p:nvPr>
        </p:nvPicPr>
        <p:blipFill>
          <a:blip r:embed="rId5"/>
          <a:srcRect t="26596" b="26596"/>
          <a:stretch>
            <a:fillRect/>
          </a:stretch>
        </p:blipFill>
        <p:spPr/>
      </p:pic>
      <p:pic>
        <p:nvPicPr>
          <p:cNvPr id="3" name="Picture Placeholder 2" descr="A group of women sitting at a table with a computer&#10;&#10;Description automatically generated">
            <a:extLst>
              <a:ext uri="{FF2B5EF4-FFF2-40B4-BE49-F238E27FC236}">
                <a16:creationId xmlns:a16="http://schemas.microsoft.com/office/drawing/2014/main" id="{094D7971-2B45-4EB4-7396-20E4A54F6D53}"/>
              </a:ext>
            </a:extLst>
          </p:cNvPr>
          <p:cNvPicPr>
            <a:picLocks noGrp="1" noChangeAspect="1"/>
          </p:cNvPicPr>
          <p:nvPr>
            <p:ph type="pic" sz="quarter" idx="13"/>
          </p:nvPr>
        </p:nvPicPr>
        <p:blipFill>
          <a:blip r:embed="rId6"/>
          <a:srcRect l="13226" r="13226"/>
          <a:stretch>
            <a:fillRect/>
          </a:stretch>
        </p:blipFill>
        <p:spPr/>
      </p:pic>
      <p:pic>
        <p:nvPicPr>
          <p:cNvPr id="16" name="Picture Placeholder 15" descr="A walkway with lights and trees&#10;&#10;Description automatically generated with medium confidence">
            <a:extLst>
              <a:ext uri="{FF2B5EF4-FFF2-40B4-BE49-F238E27FC236}">
                <a16:creationId xmlns:a16="http://schemas.microsoft.com/office/drawing/2014/main" id="{DB09706F-0DD8-8F6C-7AD0-D2FC465BB9A8}"/>
              </a:ext>
            </a:extLst>
          </p:cNvPr>
          <p:cNvPicPr>
            <a:picLocks noGrp="1" noChangeAspect="1"/>
          </p:cNvPicPr>
          <p:nvPr>
            <p:ph type="pic" sz="quarter" idx="15"/>
          </p:nvPr>
        </p:nvPicPr>
        <p:blipFill rotWithShape="1">
          <a:blip r:embed="rId7"/>
          <a:srcRect t="14265" b="19817"/>
          <a:stretch/>
        </p:blipFill>
        <p:spPr>
          <a:xfrm>
            <a:off x="7188000" y="4646428"/>
            <a:ext cx="5004000" cy="2196000"/>
          </a:xfrm>
        </p:spPr>
      </p:pic>
    </p:spTree>
    <p:extLst>
      <p:ext uri="{BB962C8B-B14F-4D97-AF65-F5344CB8AC3E}">
        <p14:creationId xmlns:p14="http://schemas.microsoft.com/office/powerpoint/2010/main" val="2632896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BCA8D9B-86A6-46D0-8939-576472F48528}"/>
              </a:ext>
            </a:extLst>
          </p:cNvPr>
          <p:cNvSpPr>
            <a:spLocks noGrp="1"/>
          </p:cNvSpPr>
          <p:nvPr>
            <p:ph type="title"/>
          </p:nvPr>
        </p:nvSpPr>
        <p:spPr>
          <a:xfrm>
            <a:off x="602932" y="194783"/>
            <a:ext cx="9421177" cy="769493"/>
          </a:xfrm>
        </p:spPr>
        <p:txBody>
          <a:bodyPr>
            <a:normAutofit fontScale="90000"/>
          </a:bodyPr>
          <a:lstStyle/>
          <a:p>
            <a:r>
              <a:rPr lang="en-US"/>
              <a:t>Panel Discussion</a:t>
            </a:r>
          </a:p>
        </p:txBody>
      </p:sp>
      <p:sp>
        <p:nvSpPr>
          <p:cNvPr id="43" name="Text Placeholder 42">
            <a:extLst>
              <a:ext uri="{FF2B5EF4-FFF2-40B4-BE49-F238E27FC236}">
                <a16:creationId xmlns:a16="http://schemas.microsoft.com/office/drawing/2014/main" id="{FF337E4C-E3C1-40C7-B93B-034E1AA76ADA}"/>
              </a:ext>
            </a:extLst>
          </p:cNvPr>
          <p:cNvSpPr>
            <a:spLocks noGrp="1"/>
          </p:cNvSpPr>
          <p:nvPr>
            <p:ph type="body" sz="quarter" idx="17"/>
          </p:nvPr>
        </p:nvSpPr>
        <p:spPr>
          <a:xfrm>
            <a:off x="1591368" y="4218786"/>
            <a:ext cx="2075688" cy="347662"/>
          </a:xfrm>
        </p:spPr>
        <p:txBody>
          <a:bodyPr/>
          <a:lstStyle/>
          <a:p>
            <a:r>
              <a:rPr lang="en-US"/>
              <a:t>Dr Emmanuel Adewuyi</a:t>
            </a:r>
          </a:p>
        </p:txBody>
      </p:sp>
      <p:sp>
        <p:nvSpPr>
          <p:cNvPr id="44" name="Text Placeholder 43">
            <a:extLst>
              <a:ext uri="{FF2B5EF4-FFF2-40B4-BE49-F238E27FC236}">
                <a16:creationId xmlns:a16="http://schemas.microsoft.com/office/drawing/2014/main" id="{B958F53A-B9E3-401F-B3D6-B7CE847DC5DA}"/>
              </a:ext>
            </a:extLst>
          </p:cNvPr>
          <p:cNvSpPr>
            <a:spLocks noGrp="1"/>
          </p:cNvSpPr>
          <p:nvPr>
            <p:ph type="body" sz="quarter" idx="18"/>
          </p:nvPr>
        </p:nvSpPr>
        <p:spPr>
          <a:xfrm>
            <a:off x="1352815" y="4962396"/>
            <a:ext cx="2552793" cy="850247"/>
          </a:xfrm>
        </p:spPr>
        <p:txBody>
          <a:bodyPr/>
          <a:lstStyle/>
          <a:p>
            <a:r>
              <a:rPr lang="en-US" i="1"/>
              <a:t>Centre for Precision Health</a:t>
            </a:r>
          </a:p>
          <a:p>
            <a:endParaRPr lang="en-US"/>
          </a:p>
          <a:p>
            <a:r>
              <a:rPr lang="en-US"/>
              <a:t>EL1 Recipient</a:t>
            </a:r>
          </a:p>
        </p:txBody>
      </p:sp>
      <p:sp>
        <p:nvSpPr>
          <p:cNvPr id="45" name="Text Placeholder 44">
            <a:extLst>
              <a:ext uri="{FF2B5EF4-FFF2-40B4-BE49-F238E27FC236}">
                <a16:creationId xmlns:a16="http://schemas.microsoft.com/office/drawing/2014/main" id="{D3E305C1-D897-49E4-B507-D4D7912BB31D}"/>
              </a:ext>
            </a:extLst>
          </p:cNvPr>
          <p:cNvSpPr>
            <a:spLocks noGrp="1"/>
          </p:cNvSpPr>
          <p:nvPr>
            <p:ph type="body" sz="quarter" idx="19"/>
          </p:nvPr>
        </p:nvSpPr>
        <p:spPr>
          <a:xfrm>
            <a:off x="4894843" y="4225871"/>
            <a:ext cx="2075688" cy="347662"/>
          </a:xfrm>
        </p:spPr>
        <p:txBody>
          <a:bodyPr/>
          <a:lstStyle/>
          <a:p>
            <a:r>
              <a:rPr lang="en-US"/>
              <a:t>Dr Lauren </a:t>
            </a:r>
            <a:r>
              <a:rPr lang="en-US" err="1"/>
              <a:t>Blekkenhorst</a:t>
            </a:r>
            <a:endParaRPr lang="en-US"/>
          </a:p>
        </p:txBody>
      </p:sp>
      <p:sp>
        <p:nvSpPr>
          <p:cNvPr id="46" name="Text Placeholder 45">
            <a:extLst>
              <a:ext uri="{FF2B5EF4-FFF2-40B4-BE49-F238E27FC236}">
                <a16:creationId xmlns:a16="http://schemas.microsoft.com/office/drawing/2014/main" id="{7C3B050C-6958-4145-99D7-6C15B2BA1424}"/>
              </a:ext>
            </a:extLst>
          </p:cNvPr>
          <p:cNvSpPr>
            <a:spLocks noGrp="1"/>
          </p:cNvSpPr>
          <p:nvPr>
            <p:ph type="body" sz="quarter" idx="20"/>
          </p:nvPr>
        </p:nvSpPr>
        <p:spPr>
          <a:xfrm>
            <a:off x="4622334" y="4962396"/>
            <a:ext cx="2552793" cy="1069288"/>
          </a:xfrm>
        </p:spPr>
        <p:txBody>
          <a:bodyPr/>
          <a:lstStyle/>
          <a:p>
            <a:r>
              <a:rPr lang="en-US" i="1"/>
              <a:t>Nutrition and Health Innovation Research Institute</a:t>
            </a:r>
          </a:p>
          <a:p>
            <a:endParaRPr lang="en-US"/>
          </a:p>
          <a:p>
            <a:r>
              <a:rPr lang="en-US"/>
              <a:t>EL1 Recipient</a:t>
            </a:r>
          </a:p>
        </p:txBody>
      </p:sp>
      <p:sp>
        <p:nvSpPr>
          <p:cNvPr id="47" name="Text Placeholder 46">
            <a:extLst>
              <a:ext uri="{FF2B5EF4-FFF2-40B4-BE49-F238E27FC236}">
                <a16:creationId xmlns:a16="http://schemas.microsoft.com/office/drawing/2014/main" id="{4C31EAFC-22AE-490E-9A80-EFAAED551FDA}"/>
              </a:ext>
            </a:extLst>
          </p:cNvPr>
          <p:cNvSpPr>
            <a:spLocks noGrp="1"/>
          </p:cNvSpPr>
          <p:nvPr>
            <p:ph type="body" sz="quarter" idx="21"/>
          </p:nvPr>
        </p:nvSpPr>
        <p:spPr>
          <a:xfrm>
            <a:off x="8095689" y="4225871"/>
            <a:ext cx="2210539" cy="706855"/>
          </a:xfrm>
        </p:spPr>
        <p:txBody>
          <a:bodyPr/>
          <a:lstStyle/>
          <a:p>
            <a:r>
              <a:rPr lang="en-US"/>
              <a:t>Associate Professor Josh Lewis</a:t>
            </a:r>
          </a:p>
        </p:txBody>
      </p:sp>
      <p:sp>
        <p:nvSpPr>
          <p:cNvPr id="48" name="Text Placeholder 47">
            <a:extLst>
              <a:ext uri="{FF2B5EF4-FFF2-40B4-BE49-F238E27FC236}">
                <a16:creationId xmlns:a16="http://schemas.microsoft.com/office/drawing/2014/main" id="{8C9BA6EB-6298-4E67-AC17-1B32BE399B09}"/>
              </a:ext>
            </a:extLst>
          </p:cNvPr>
          <p:cNvSpPr>
            <a:spLocks noGrp="1"/>
          </p:cNvSpPr>
          <p:nvPr>
            <p:ph type="body" sz="quarter" idx="22"/>
          </p:nvPr>
        </p:nvSpPr>
        <p:spPr>
          <a:xfrm>
            <a:off x="7891853" y="4962396"/>
            <a:ext cx="2552792" cy="607894"/>
          </a:xfrm>
        </p:spPr>
        <p:txBody>
          <a:bodyPr/>
          <a:lstStyle/>
          <a:p>
            <a:r>
              <a:rPr lang="en-US" i="1"/>
              <a:t>Nutrition and Health Innovation Research Institute</a:t>
            </a:r>
          </a:p>
        </p:txBody>
      </p:sp>
      <p:sp>
        <p:nvSpPr>
          <p:cNvPr id="4" name="Footer Placeholder 3">
            <a:extLst>
              <a:ext uri="{FF2B5EF4-FFF2-40B4-BE49-F238E27FC236}">
                <a16:creationId xmlns:a16="http://schemas.microsoft.com/office/drawing/2014/main" id="{1BA44D22-2C67-436D-AB47-1C91A69B29EE}"/>
              </a:ext>
            </a:extLst>
          </p:cNvPr>
          <p:cNvSpPr>
            <a:spLocks noGrp="1"/>
          </p:cNvSpPr>
          <p:nvPr>
            <p:ph type="ftr" sz="quarter" idx="11"/>
          </p:nvPr>
        </p:nvSpPr>
        <p:spPr/>
        <p:txBody>
          <a:bodyPr/>
          <a:lstStyle/>
          <a:p>
            <a:r>
              <a:rPr lang="en-US"/>
              <a:t>NHMRC Investigator Grant Information Session</a:t>
            </a:r>
          </a:p>
        </p:txBody>
      </p:sp>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p:txBody>
          <a:bodyPr/>
          <a:lstStyle/>
          <a:p>
            <a:pPr lvl="0"/>
            <a:fld id="{06B786C7-B8F9-4072-AAAA-17258464D730}" type="slidenum">
              <a:rPr lang="en-US" noProof="0" smtClean="0"/>
              <a:pPr lvl="0"/>
              <a:t>33</a:t>
            </a:fld>
            <a:endParaRPr lang="en-US" noProof="0"/>
          </a:p>
        </p:txBody>
      </p:sp>
      <p:pic>
        <p:nvPicPr>
          <p:cNvPr id="1028" name="Picture 4" descr="Dr Emmanuel Adewuyi">
            <a:extLst>
              <a:ext uri="{FF2B5EF4-FFF2-40B4-BE49-F238E27FC236}">
                <a16:creationId xmlns:a16="http://schemas.microsoft.com/office/drawing/2014/main" id="{C48BCBC7-7834-6498-47F1-2B54EDCA8CCE}"/>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9654" r="9654"/>
          <a:stretch>
            <a:fillRect/>
          </a:stretch>
        </p:blipFill>
        <p:spPr bwMode="auto">
          <a:xfrm>
            <a:off x="1591368" y="1929633"/>
            <a:ext cx="2075688" cy="20756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a:extLst>
              <a:ext uri="{FF2B5EF4-FFF2-40B4-BE49-F238E27FC236}">
                <a16:creationId xmlns:a16="http://schemas.microsoft.com/office/drawing/2014/main" id="{7AA90C96-DDF3-BF38-327E-81C6BB75AEF5}"/>
              </a:ext>
            </a:extLst>
          </p:cNvPr>
          <p:cNvPicPr>
            <a:picLocks noGrp="1" noChangeAspect="1"/>
          </p:cNvPicPr>
          <p:nvPr>
            <p:ph type="pic" sz="quarter" idx="15"/>
          </p:nvPr>
        </p:nvPicPr>
        <p:blipFill>
          <a:blip r:embed="rId4"/>
          <a:srcRect t="1264" b="1264"/>
          <a:stretch/>
        </p:blipFill>
        <p:spPr bwMode="auto">
          <a:xfrm>
            <a:off x="8163115" y="1936718"/>
            <a:ext cx="2075688" cy="2075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Placeholder 13">
            <a:extLst>
              <a:ext uri="{FF2B5EF4-FFF2-40B4-BE49-F238E27FC236}">
                <a16:creationId xmlns:a16="http://schemas.microsoft.com/office/drawing/2014/main" id="{54904F59-AB49-2B14-3CE1-C007305953A1}"/>
              </a:ext>
            </a:extLst>
          </p:cNvPr>
          <p:cNvPicPr>
            <a:picLocks noGrp="1" noChangeAspect="1"/>
          </p:cNvPicPr>
          <p:nvPr>
            <p:ph type="pic" sz="quarter" idx="14"/>
          </p:nvPr>
        </p:nvPicPr>
        <p:blipFill>
          <a:blip r:embed="rId5"/>
          <a:srcRect t="309" b="309"/>
          <a:stretch/>
        </p:blipFill>
        <p:spPr>
          <a:xfrm>
            <a:off x="4894843" y="1936718"/>
            <a:ext cx="2075688" cy="2075688"/>
          </a:xfrm>
        </p:spPr>
      </p:pic>
    </p:spTree>
    <p:extLst>
      <p:ext uri="{BB962C8B-B14F-4D97-AF65-F5344CB8AC3E}">
        <p14:creationId xmlns:p14="http://schemas.microsoft.com/office/powerpoint/2010/main" val="2605548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p:txBody>
          <a:bodyPr/>
          <a:lstStyle/>
          <a:p>
            <a:r>
              <a:rPr lang="en-US"/>
              <a:t>Q&amp;A</a:t>
            </a:r>
          </a:p>
        </p:txBody>
      </p:sp>
      <p:pic>
        <p:nvPicPr>
          <p:cNvPr id="26" name="Picture Placeholder 25">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rotWithShape="1">
          <a:blip r:embed="rId3"/>
          <a:srcRect t="26537" b="26537"/>
          <a:stretch/>
        </p:blipFill>
        <p:spPr>
          <a:prstGeom prst="rect">
            <a:avLst/>
          </a:prstGeom>
        </p:spPr>
      </p:pic>
      <p:pic>
        <p:nvPicPr>
          <p:cNvPr id="18" name="Picture Placeholder 17">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4"/>
          <a:srcRect l="8670" t="8938" r="29490" b="6882"/>
          <a:stretch/>
        </p:blipFill>
        <p:spPr>
          <a:xfrm>
            <a:off x="7188000" y="0"/>
            <a:ext cx="5004000" cy="4533900"/>
          </a:xfrm>
        </p:spPr>
      </p:pic>
      <p:pic>
        <p:nvPicPr>
          <p:cNvPr id="22" name="Picture Placeholder 21">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5"/>
          <a:srcRect t="30538" b="3482"/>
          <a:stretch/>
        </p:blipFill>
        <p:spPr>
          <a:xfrm>
            <a:off x="7188000" y="4646428"/>
            <a:ext cx="5004000" cy="2196000"/>
          </a:xfrm>
        </p:spPr>
      </p:pic>
      <p:pic>
        <p:nvPicPr>
          <p:cNvPr id="6" name="Graphic 5">
            <a:extLst>
              <a:ext uri="{FF2B5EF4-FFF2-40B4-BE49-F238E27FC236}">
                <a16:creationId xmlns:a16="http://schemas.microsoft.com/office/drawing/2014/main" id="{D3655899-E70E-D852-D906-2D8CD10EF14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170097" y="168427"/>
            <a:ext cx="850139" cy="626418"/>
          </a:xfrm>
          <a:prstGeom prst="rect">
            <a:avLst/>
          </a:prstGeom>
        </p:spPr>
      </p:pic>
    </p:spTree>
    <p:extLst>
      <p:ext uri="{BB962C8B-B14F-4D97-AF65-F5344CB8AC3E}">
        <p14:creationId xmlns:p14="http://schemas.microsoft.com/office/powerpoint/2010/main" val="3076729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496563" y="4998113"/>
            <a:ext cx="7700617" cy="1409037"/>
          </a:xfrm>
        </p:spPr>
        <p:txBody>
          <a:bodyPr/>
          <a:lstStyle/>
          <a:p>
            <a:r>
              <a:rPr lang="en-US"/>
              <a:t>Thank you.</a:t>
            </a:r>
          </a:p>
        </p:txBody>
      </p:sp>
      <p:sp>
        <p:nvSpPr>
          <p:cNvPr id="33" name="Subtitle 32">
            <a:extLst>
              <a:ext uri="{FF2B5EF4-FFF2-40B4-BE49-F238E27FC236}">
                <a16:creationId xmlns:a16="http://schemas.microsoft.com/office/drawing/2014/main" id="{0EEAA874-288B-4330-9FA4-F1144ACD46DE}"/>
              </a:ext>
            </a:extLst>
          </p:cNvPr>
          <p:cNvSpPr>
            <a:spLocks noGrp="1"/>
          </p:cNvSpPr>
          <p:nvPr>
            <p:ph type="subTitle" idx="1"/>
          </p:nvPr>
        </p:nvSpPr>
        <p:spPr>
          <a:xfrm>
            <a:off x="9253452" y="980501"/>
            <a:ext cx="2793140" cy="3551812"/>
          </a:xfrm>
        </p:spPr>
        <p:txBody>
          <a:bodyPr>
            <a:normAutofit fontScale="70000" lnSpcReduction="20000"/>
          </a:bodyPr>
          <a:lstStyle/>
          <a:p>
            <a:r>
              <a:rPr lang="en-US" b="1"/>
              <a:t>Investigator Grant Eligibility and Internal Process:</a:t>
            </a:r>
          </a:p>
          <a:p>
            <a:pPr marL="457200" lvl="1" indent="0">
              <a:buNone/>
            </a:pPr>
            <a:r>
              <a:rPr lang="en-US">
                <a:solidFill>
                  <a:schemeClr val="accent1"/>
                </a:solidFill>
                <a:hlinkClick r:id="rId2"/>
              </a:rPr>
              <a:t>Research-Preaward@ecu.edu.au</a:t>
            </a:r>
            <a:endParaRPr lang="en-US">
              <a:solidFill>
                <a:schemeClr val="accent1"/>
              </a:solidFill>
            </a:endParaRPr>
          </a:p>
          <a:p>
            <a:endParaRPr lang="en-US" sz="2000">
              <a:solidFill>
                <a:schemeClr val="accent1"/>
              </a:solidFill>
            </a:endParaRPr>
          </a:p>
          <a:p>
            <a:endParaRPr lang="en-US" sz="2000">
              <a:solidFill>
                <a:schemeClr val="accent1"/>
              </a:solidFill>
            </a:endParaRPr>
          </a:p>
          <a:p>
            <a:r>
              <a:rPr lang="en-US" sz="2000" b="1" err="1">
                <a:solidFill>
                  <a:schemeClr val="accent1"/>
                </a:solidFill>
              </a:rPr>
              <a:t>Scival</a:t>
            </a:r>
            <a:r>
              <a:rPr lang="en-US" b="1"/>
              <a:t>, Benchmarking, and Library Services:</a:t>
            </a:r>
          </a:p>
          <a:p>
            <a:pPr marL="457200" lvl="1" indent="0">
              <a:buNone/>
            </a:pPr>
            <a:r>
              <a:rPr lang="en-US">
                <a:hlinkClick r:id="rId3"/>
              </a:rPr>
              <a:t>Jennifer.moore@ecu.edu.au</a:t>
            </a:r>
            <a:endParaRPr lang="en-US"/>
          </a:p>
          <a:p>
            <a:endParaRPr lang="en-US" sz="2000">
              <a:solidFill>
                <a:schemeClr val="accent1"/>
              </a:solidFill>
            </a:endParaRPr>
          </a:p>
          <a:p>
            <a:r>
              <a:rPr lang="en-US" sz="2000" b="1">
                <a:solidFill>
                  <a:schemeClr val="accent1"/>
                </a:solidFill>
              </a:rPr>
              <a:t>Intranet page:</a:t>
            </a:r>
          </a:p>
          <a:p>
            <a:pPr marL="457200" lvl="1" indent="0">
              <a:buNone/>
            </a:pPr>
            <a:r>
              <a:rPr lang="en-US">
                <a:solidFill>
                  <a:schemeClr val="accent1"/>
                </a:solidFill>
                <a:hlinkClick r:id="rId4"/>
              </a:rPr>
              <a:t>https://intranet.ecu.edu.au/research/for-research-staff/research-journey/research-funding/nhmrc/nhmrc-investigator-grants</a:t>
            </a:r>
            <a:r>
              <a:rPr lang="en-US">
                <a:solidFill>
                  <a:schemeClr val="accent1"/>
                </a:solidFill>
              </a:rPr>
              <a:t> </a:t>
            </a:r>
          </a:p>
        </p:txBody>
      </p:sp>
      <p:pic>
        <p:nvPicPr>
          <p:cNvPr id="52" name="Picture Placeholder 51">
            <a:extLst>
              <a:ext uri="{FF2B5EF4-FFF2-40B4-BE49-F238E27FC236}">
                <a16:creationId xmlns:a16="http://schemas.microsoft.com/office/drawing/2014/main" id="{45DFCBF0-F91E-40C0-A4E6-24E8250C3BAC}"/>
              </a:ext>
            </a:extLst>
          </p:cNvPr>
          <p:cNvPicPr>
            <a:picLocks noGrp="1" noChangeAspect="1"/>
          </p:cNvPicPr>
          <p:nvPr>
            <p:ph type="pic" sz="quarter" idx="13"/>
          </p:nvPr>
        </p:nvPicPr>
        <p:blipFill>
          <a:blip r:embed="rId5"/>
          <a:srcRect t="13485" b="13485"/>
          <a:stretch/>
        </p:blipFill>
        <p:spPr/>
      </p:pic>
      <p:pic>
        <p:nvPicPr>
          <p:cNvPr id="58" name="Picture Placeholder 57">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a:blip r:embed="rId6"/>
          <a:srcRect l="7989" r="7989"/>
          <a:stretch/>
        </p:blipFill>
        <p:spPr/>
      </p:pic>
    </p:spTree>
    <p:extLst>
      <p:ext uri="{BB962C8B-B14F-4D97-AF65-F5344CB8AC3E}">
        <p14:creationId xmlns:p14="http://schemas.microsoft.com/office/powerpoint/2010/main" val="767611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1A6601B-A3E2-47A2-B731-4FE03C43E2B0}"/>
              </a:ext>
            </a:extLst>
          </p:cNvPr>
          <p:cNvSpPr>
            <a:spLocks noGrp="1"/>
          </p:cNvSpPr>
          <p:nvPr>
            <p:ph type="body" sz="quarter" idx="14"/>
          </p:nvPr>
        </p:nvSpPr>
        <p:spPr>
          <a:xfrm>
            <a:off x="600075" y="1557465"/>
            <a:ext cx="4756714" cy="597604"/>
          </a:xfrm>
        </p:spPr>
        <p:txBody>
          <a:bodyPr/>
          <a:lstStyle/>
          <a:p>
            <a:r>
              <a:rPr lang="en-US"/>
              <a:t>About</a:t>
            </a:r>
          </a:p>
        </p:txBody>
      </p:sp>
      <p:sp>
        <p:nvSpPr>
          <p:cNvPr id="13" name="Content Placeholder 12">
            <a:extLst>
              <a:ext uri="{FF2B5EF4-FFF2-40B4-BE49-F238E27FC236}">
                <a16:creationId xmlns:a16="http://schemas.microsoft.com/office/drawing/2014/main" id="{ABAEE544-8FB3-4E56-91A9-A6964539DCB7}"/>
              </a:ext>
            </a:extLst>
          </p:cNvPr>
          <p:cNvSpPr>
            <a:spLocks noGrp="1"/>
          </p:cNvSpPr>
          <p:nvPr>
            <p:ph type="body" sz="quarter" idx="17"/>
          </p:nvPr>
        </p:nvSpPr>
        <p:spPr>
          <a:xfrm>
            <a:off x="600075" y="2221392"/>
            <a:ext cx="10923141" cy="4134958"/>
          </a:xfrm>
        </p:spPr>
        <p:txBody>
          <a:bodyPr>
            <a:normAutofit/>
          </a:bodyPr>
          <a:lstStyle/>
          <a:p>
            <a:r>
              <a:rPr lang="en-US" sz="1900"/>
              <a:t>Supports highest-performing researchers at all career stages. </a:t>
            </a:r>
          </a:p>
          <a:p>
            <a:r>
              <a:rPr lang="en-US" sz="1900"/>
              <a:t>Flexibility in pursuing new research directions, establish own research program, and form collaborations.</a:t>
            </a:r>
          </a:p>
          <a:p>
            <a:r>
              <a:rPr lang="en-US" sz="1900"/>
              <a:t>Five levels of fellowships:</a:t>
            </a:r>
          </a:p>
          <a:p>
            <a:pPr lvl="1"/>
            <a:r>
              <a:rPr lang="en-US" sz="1900"/>
              <a:t>Emerging Leader 1 and 2.</a:t>
            </a:r>
          </a:p>
          <a:p>
            <a:pPr lvl="1"/>
            <a:r>
              <a:rPr lang="en-US" sz="1900"/>
              <a:t>Leadership 1, 2 and 3.</a:t>
            </a:r>
          </a:p>
          <a:p>
            <a:r>
              <a:rPr lang="en-US" sz="1900"/>
              <a:t>Funding includes a salary and research support package (eligible research costs) for five consecutive years.</a:t>
            </a:r>
          </a:p>
        </p:txBody>
      </p:sp>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600076" y="194783"/>
            <a:ext cx="9421177" cy="769493"/>
          </a:xfrm>
        </p:spPr>
        <p:txBody>
          <a:bodyPr>
            <a:normAutofit fontScale="90000"/>
          </a:bodyPr>
          <a:lstStyle/>
          <a:p>
            <a:r>
              <a:rPr lang="en-US"/>
              <a:t>NHMRC Investigator Grant - Overview</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r>
              <a:rPr lang="en-US"/>
              <a:t>NHMRC Investigator Grant Information Session</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4</a:t>
            </a:fld>
            <a:endParaRPr lang="en-US" noProof="0"/>
          </a:p>
        </p:txBody>
      </p:sp>
    </p:spTree>
    <p:extLst>
      <p:ext uri="{BB962C8B-B14F-4D97-AF65-F5344CB8AC3E}">
        <p14:creationId xmlns:p14="http://schemas.microsoft.com/office/powerpoint/2010/main" val="133822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1A6601B-A3E2-47A2-B731-4FE03C43E2B0}"/>
              </a:ext>
            </a:extLst>
          </p:cNvPr>
          <p:cNvSpPr>
            <a:spLocks noGrp="1"/>
          </p:cNvSpPr>
          <p:nvPr>
            <p:ph type="body" sz="quarter" idx="14"/>
          </p:nvPr>
        </p:nvSpPr>
        <p:spPr>
          <a:xfrm>
            <a:off x="600075" y="1431893"/>
            <a:ext cx="4756714" cy="597604"/>
          </a:xfrm>
        </p:spPr>
        <p:txBody>
          <a:bodyPr/>
          <a:lstStyle/>
          <a:p>
            <a:r>
              <a:rPr lang="en-US"/>
              <a:t>Success Rate</a:t>
            </a:r>
          </a:p>
        </p:txBody>
      </p:sp>
      <p:sp>
        <p:nvSpPr>
          <p:cNvPr id="13" name="Content Placeholder 12">
            <a:extLst>
              <a:ext uri="{FF2B5EF4-FFF2-40B4-BE49-F238E27FC236}">
                <a16:creationId xmlns:a16="http://schemas.microsoft.com/office/drawing/2014/main" id="{ABAEE544-8FB3-4E56-91A9-A6964539DCB7}"/>
              </a:ext>
            </a:extLst>
          </p:cNvPr>
          <p:cNvSpPr>
            <a:spLocks noGrp="1"/>
          </p:cNvSpPr>
          <p:nvPr>
            <p:ph type="body" sz="quarter" idx="17"/>
          </p:nvPr>
        </p:nvSpPr>
        <p:spPr>
          <a:xfrm>
            <a:off x="864482" y="4118546"/>
            <a:ext cx="8224436" cy="2165208"/>
          </a:xfrm>
        </p:spPr>
        <p:txBody>
          <a:bodyPr>
            <a:noAutofit/>
          </a:bodyPr>
          <a:lstStyle/>
          <a:p>
            <a:pPr marL="0" indent="0">
              <a:buNone/>
            </a:pPr>
            <a:r>
              <a:rPr lang="en-US" sz="1900" b="1"/>
              <a:t>Useful Link 1:  </a:t>
            </a:r>
            <a:r>
              <a:rPr lang="en-US" sz="1900" b="1">
                <a:hlinkClick r:id="rId3"/>
              </a:rPr>
              <a:t>https://www.nhmrc.gov.au/funding/data-research/outcomes</a:t>
            </a:r>
            <a:r>
              <a:rPr lang="en-US" sz="1900" b="1"/>
              <a:t> </a:t>
            </a:r>
          </a:p>
          <a:p>
            <a:pPr marL="914400" lvl="1" indent="-457200">
              <a:buAutoNum type="arabicParenR"/>
            </a:pPr>
            <a:r>
              <a:rPr lang="en-US" sz="1900"/>
              <a:t>Investigator Outcomes data tables</a:t>
            </a:r>
          </a:p>
          <a:p>
            <a:pPr marL="914400" lvl="1" indent="-457200">
              <a:buAutoNum type="arabicParenR"/>
            </a:pPr>
            <a:r>
              <a:rPr lang="en-US" sz="1900"/>
              <a:t>Summary of Results Spreadsheet</a:t>
            </a:r>
          </a:p>
          <a:p>
            <a:pPr marL="0" indent="0">
              <a:buNone/>
            </a:pPr>
            <a:r>
              <a:rPr lang="en-US" sz="1900" b="1"/>
              <a:t>Useful Link 2:  </a:t>
            </a:r>
            <a:r>
              <a:rPr lang="en-US" sz="1900" b="1">
                <a:hlinkClick r:id="rId4"/>
              </a:rPr>
              <a:t>Investigator Grant intranet page</a:t>
            </a:r>
            <a:endParaRPr lang="en-US" sz="1900" b="1"/>
          </a:p>
          <a:p>
            <a:pPr marL="457200" lvl="1" indent="0">
              <a:buNone/>
            </a:pPr>
            <a:r>
              <a:rPr lang="en-US" sz="1900"/>
              <a:t>NHMRC 2023 Investigator Grant Outcomes Factsheet</a:t>
            </a:r>
          </a:p>
        </p:txBody>
      </p:sp>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600076" y="194783"/>
            <a:ext cx="9421177" cy="769493"/>
          </a:xfrm>
        </p:spPr>
        <p:txBody>
          <a:bodyPr>
            <a:normAutofit fontScale="90000"/>
          </a:bodyPr>
          <a:lstStyle/>
          <a:p>
            <a:r>
              <a:rPr lang="en-US"/>
              <a:t>NHMRC Investigator Grant - Overview</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r>
              <a:rPr lang="en-US"/>
              <a:t>NHMRC Investigator Grant Information Session</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5</a:t>
            </a:fld>
            <a:endParaRPr lang="en-US" noProof="0"/>
          </a:p>
        </p:txBody>
      </p:sp>
      <p:sp>
        <p:nvSpPr>
          <p:cNvPr id="2" name="Content Placeholder 12">
            <a:extLst>
              <a:ext uri="{FF2B5EF4-FFF2-40B4-BE49-F238E27FC236}">
                <a16:creationId xmlns:a16="http://schemas.microsoft.com/office/drawing/2014/main" id="{871212FB-491F-08EA-3FE6-B9233C960093}"/>
              </a:ext>
            </a:extLst>
          </p:cNvPr>
          <p:cNvSpPr txBox="1">
            <a:spLocks/>
          </p:cNvSpPr>
          <p:nvPr/>
        </p:nvSpPr>
        <p:spPr>
          <a:xfrm>
            <a:off x="6096000" y="1998840"/>
            <a:ext cx="3139826" cy="1638694"/>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spc="-20" baseline="0">
                <a:solidFill>
                  <a:schemeClr val="tx1"/>
                </a:solidFill>
                <a:latin typeface="Public Sans" pitchFamily="2" charset="77"/>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Public Sans" pitchFamily="2" charset="77"/>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Public Sans" pitchFamily="2" charset="77"/>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Public Sans" pitchFamily="2" charset="77"/>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a:t>For WA in the 2024 round:</a:t>
            </a:r>
          </a:p>
          <a:p>
            <a:pPr marL="0" indent="0" algn="ctr">
              <a:buNone/>
            </a:pPr>
            <a:r>
              <a:rPr lang="en-US" sz="1900"/>
              <a:t>108 applications submitted</a:t>
            </a:r>
          </a:p>
          <a:p>
            <a:pPr marL="0" indent="0" algn="ctr">
              <a:buNone/>
            </a:pPr>
            <a:r>
              <a:rPr lang="en-US" sz="1900"/>
              <a:t>9 Successful </a:t>
            </a:r>
          </a:p>
          <a:p>
            <a:pPr marL="0" indent="0" algn="ctr">
              <a:buNone/>
            </a:pPr>
            <a:r>
              <a:rPr lang="en-US" sz="1900"/>
              <a:t>= </a:t>
            </a:r>
            <a:r>
              <a:rPr lang="en-US" sz="1900" b="1"/>
              <a:t>8.3% success rate</a:t>
            </a:r>
          </a:p>
        </p:txBody>
      </p:sp>
      <p:sp>
        <p:nvSpPr>
          <p:cNvPr id="3" name="Content Placeholder 12">
            <a:extLst>
              <a:ext uri="{FF2B5EF4-FFF2-40B4-BE49-F238E27FC236}">
                <a16:creationId xmlns:a16="http://schemas.microsoft.com/office/drawing/2014/main" id="{17FE3A63-F542-24F3-3EEE-531624C0AA3D}"/>
              </a:ext>
            </a:extLst>
          </p:cNvPr>
          <p:cNvSpPr txBox="1">
            <a:spLocks/>
          </p:cNvSpPr>
          <p:nvPr/>
        </p:nvSpPr>
        <p:spPr>
          <a:xfrm>
            <a:off x="2492384" y="2002100"/>
            <a:ext cx="3139826" cy="177028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spc="-20" baseline="0">
                <a:solidFill>
                  <a:schemeClr val="tx1"/>
                </a:solidFill>
                <a:latin typeface="Public Sans" pitchFamily="2" charset="77"/>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Public Sans" pitchFamily="2" charset="77"/>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Public Sans" pitchFamily="2" charset="77"/>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Public Sans" pitchFamily="2" charset="77"/>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900" b="1"/>
              <a:t>In the 2024 round:</a:t>
            </a:r>
          </a:p>
          <a:p>
            <a:pPr marL="0" indent="0" algn="ctr">
              <a:buNone/>
            </a:pPr>
            <a:r>
              <a:rPr lang="en-US" sz="1900"/>
              <a:t>1,666 applications submitted</a:t>
            </a:r>
          </a:p>
          <a:p>
            <a:pPr marL="0" indent="0" algn="ctr">
              <a:buNone/>
            </a:pPr>
            <a:r>
              <a:rPr lang="en-US" sz="1900"/>
              <a:t>229 Successful</a:t>
            </a:r>
          </a:p>
          <a:p>
            <a:pPr marL="0" indent="0" algn="ctr">
              <a:buNone/>
            </a:pPr>
            <a:r>
              <a:rPr lang="en-US" sz="1900"/>
              <a:t>= </a:t>
            </a:r>
            <a:r>
              <a:rPr lang="en-US" sz="1900" b="1"/>
              <a:t>13.7% success rate</a:t>
            </a:r>
          </a:p>
          <a:p>
            <a:pPr marL="0" indent="0">
              <a:buNone/>
            </a:pPr>
            <a:endParaRPr lang="en-US" sz="1900" b="1"/>
          </a:p>
        </p:txBody>
      </p:sp>
    </p:spTree>
    <p:extLst>
      <p:ext uri="{BB962C8B-B14F-4D97-AF65-F5344CB8AC3E}">
        <p14:creationId xmlns:p14="http://schemas.microsoft.com/office/powerpoint/2010/main" val="120115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ntr" presetSubtype="0"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1A6601B-A3E2-47A2-B731-4FE03C43E2B0}"/>
              </a:ext>
            </a:extLst>
          </p:cNvPr>
          <p:cNvSpPr>
            <a:spLocks noGrp="1"/>
          </p:cNvSpPr>
          <p:nvPr>
            <p:ph type="body" sz="quarter" idx="14"/>
          </p:nvPr>
        </p:nvSpPr>
        <p:spPr>
          <a:xfrm>
            <a:off x="600076" y="1580226"/>
            <a:ext cx="4756714" cy="597604"/>
          </a:xfrm>
        </p:spPr>
        <p:txBody>
          <a:bodyPr/>
          <a:lstStyle/>
          <a:p>
            <a:r>
              <a:rPr lang="en-US"/>
              <a:t>Eligibility</a:t>
            </a:r>
          </a:p>
        </p:txBody>
      </p:sp>
      <p:sp>
        <p:nvSpPr>
          <p:cNvPr id="13" name="Content Placeholder 12">
            <a:extLst>
              <a:ext uri="{FF2B5EF4-FFF2-40B4-BE49-F238E27FC236}">
                <a16:creationId xmlns:a16="http://schemas.microsoft.com/office/drawing/2014/main" id="{ABAEE544-8FB3-4E56-91A9-A6964539DCB7}"/>
              </a:ext>
            </a:extLst>
          </p:cNvPr>
          <p:cNvSpPr>
            <a:spLocks noGrp="1"/>
          </p:cNvSpPr>
          <p:nvPr>
            <p:ph type="body" sz="quarter" idx="17"/>
          </p:nvPr>
        </p:nvSpPr>
        <p:spPr>
          <a:xfrm>
            <a:off x="600076" y="2374899"/>
            <a:ext cx="10876158" cy="4288317"/>
          </a:xfrm>
        </p:spPr>
        <p:txBody>
          <a:bodyPr>
            <a:normAutofit/>
          </a:bodyPr>
          <a:lstStyle/>
          <a:p>
            <a:r>
              <a:rPr lang="en-US" sz="1900"/>
              <a:t>See ‘Statement of Expectations’ in selecting your appropriate level.</a:t>
            </a:r>
          </a:p>
          <a:p>
            <a:r>
              <a:rPr lang="en-US" sz="1900"/>
              <a:t>Can only submit one Investigator application per round.</a:t>
            </a:r>
          </a:p>
          <a:p>
            <a:r>
              <a:rPr lang="en-US" sz="1900"/>
              <a:t>Updated application limits to NHMRC grants applied for or held:</a:t>
            </a:r>
          </a:p>
          <a:p>
            <a:pPr lvl="1"/>
            <a:r>
              <a:rPr lang="en-US" sz="1900"/>
              <a:t>CIs across Investigator and Ideas grants, may concurrently apply for and hold a max 2 grants in any given funding round (Synergy grants no longer relevant and previous rule exceptions now gone)</a:t>
            </a:r>
          </a:p>
          <a:p>
            <a:pPr lvl="1"/>
            <a:r>
              <a:rPr lang="en-US" sz="1900"/>
              <a:t>If apply for Investigator and Ideas in same round and both successful, only Investigator awarded.</a:t>
            </a:r>
          </a:p>
          <a:p>
            <a:pPr lvl="1"/>
            <a:r>
              <a:rPr lang="en-US" sz="1900"/>
              <a:t>If apply for Investigator and Ideas in same round but are in excess of max eligible amount, the last submitted will be ineligible.</a:t>
            </a:r>
          </a:p>
          <a:p>
            <a:r>
              <a:rPr lang="en-US" sz="1900"/>
              <a:t>If need help, contact your RAO! </a:t>
            </a:r>
            <a:r>
              <a:rPr lang="en-US" sz="1900">
                <a:sym typeface="Wingdings" panose="05000000000000000000" pitchFamily="2" charset="2"/>
              </a:rPr>
              <a:t></a:t>
            </a:r>
            <a:endParaRPr lang="en-US" sz="1900"/>
          </a:p>
          <a:p>
            <a:endParaRPr lang="en-US"/>
          </a:p>
        </p:txBody>
      </p:sp>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600076" y="194783"/>
            <a:ext cx="9421177" cy="769493"/>
          </a:xfrm>
        </p:spPr>
        <p:txBody>
          <a:bodyPr>
            <a:normAutofit fontScale="90000"/>
          </a:bodyPr>
          <a:lstStyle/>
          <a:p>
            <a:r>
              <a:rPr lang="en-US"/>
              <a:t>NHMRC Investigator Grant - Overview</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r>
              <a:rPr lang="en-US"/>
              <a:t>NHMRC Investigator Grant Information Session</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6</a:t>
            </a:fld>
            <a:endParaRPr lang="en-US" noProof="0"/>
          </a:p>
        </p:txBody>
      </p:sp>
    </p:spTree>
    <p:extLst>
      <p:ext uri="{BB962C8B-B14F-4D97-AF65-F5344CB8AC3E}">
        <p14:creationId xmlns:p14="http://schemas.microsoft.com/office/powerpoint/2010/main" val="346626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1A6601B-A3E2-47A2-B731-4FE03C43E2B0}"/>
              </a:ext>
            </a:extLst>
          </p:cNvPr>
          <p:cNvSpPr>
            <a:spLocks noGrp="1"/>
          </p:cNvSpPr>
          <p:nvPr>
            <p:ph type="body" sz="quarter" idx="14"/>
          </p:nvPr>
        </p:nvSpPr>
        <p:spPr>
          <a:xfrm>
            <a:off x="600076" y="1580226"/>
            <a:ext cx="4756714" cy="597604"/>
          </a:xfrm>
        </p:spPr>
        <p:txBody>
          <a:bodyPr/>
          <a:lstStyle/>
          <a:p>
            <a:r>
              <a:rPr lang="en-US"/>
              <a:t>Key Dates</a:t>
            </a:r>
          </a:p>
        </p:txBody>
      </p:sp>
      <p:sp>
        <p:nvSpPr>
          <p:cNvPr id="13" name="Content Placeholder 12">
            <a:extLst>
              <a:ext uri="{FF2B5EF4-FFF2-40B4-BE49-F238E27FC236}">
                <a16:creationId xmlns:a16="http://schemas.microsoft.com/office/drawing/2014/main" id="{ABAEE544-8FB3-4E56-91A9-A6964539DCB7}"/>
              </a:ext>
            </a:extLst>
          </p:cNvPr>
          <p:cNvSpPr>
            <a:spLocks noGrp="1"/>
          </p:cNvSpPr>
          <p:nvPr>
            <p:ph type="body" sz="quarter" idx="17"/>
          </p:nvPr>
        </p:nvSpPr>
        <p:spPr>
          <a:xfrm>
            <a:off x="600076" y="2374899"/>
            <a:ext cx="10876158" cy="3497091"/>
          </a:xfrm>
        </p:spPr>
        <p:txBody>
          <a:bodyPr>
            <a:normAutofit/>
          </a:bodyPr>
          <a:lstStyle/>
          <a:p>
            <a:r>
              <a:rPr lang="en-AU" b="1"/>
              <a:t>29 April 2024 - </a:t>
            </a:r>
            <a:r>
              <a:rPr lang="en-AU"/>
              <a:t>Expression of Interest: Submission of fellowship pre-assessment documents</a:t>
            </a:r>
          </a:p>
          <a:p>
            <a:r>
              <a:rPr lang="en-AU" b="1"/>
              <a:t>19 Jun 2024 - </a:t>
            </a:r>
            <a:r>
              <a:rPr lang="en-AU"/>
              <a:t>Investigator Scheme Opens</a:t>
            </a:r>
          </a:p>
          <a:p>
            <a:r>
              <a:rPr lang="en-AU" b="1"/>
              <a:t>26 Jun 2024 -</a:t>
            </a:r>
            <a:r>
              <a:rPr lang="en-AU" b="1" u="sng">
                <a:hlinkClick r:id="rId3"/>
              </a:rPr>
              <a:t> Investigator Information Session</a:t>
            </a:r>
            <a:endParaRPr lang="en-AU"/>
          </a:p>
          <a:p>
            <a:r>
              <a:rPr lang="en-AU" b="1"/>
              <a:t>mid-July 2024 - External review by GrantEd Services </a:t>
            </a:r>
            <a:r>
              <a:rPr lang="en-AU"/>
              <a:t>for approved applicants</a:t>
            </a:r>
          </a:p>
          <a:p>
            <a:r>
              <a:rPr lang="en-AU" b="1"/>
              <a:t>17 Jul 2024 - </a:t>
            </a:r>
            <a:r>
              <a:rPr lang="en-AU"/>
              <a:t>Minimum Data Due</a:t>
            </a:r>
          </a:p>
          <a:p>
            <a:r>
              <a:rPr lang="en-AU" b="1"/>
              <a:t>1 Aug 2024 - </a:t>
            </a:r>
            <a:r>
              <a:rPr lang="en-AU"/>
              <a:t>Research Administration Review</a:t>
            </a:r>
          </a:p>
          <a:p>
            <a:r>
              <a:rPr lang="en-AU" b="1"/>
              <a:t>15 Aug 2024 - </a:t>
            </a:r>
            <a:r>
              <a:rPr lang="en-AU"/>
              <a:t>Investigator Scheme Closes</a:t>
            </a:r>
          </a:p>
          <a:p>
            <a:r>
              <a:rPr lang="en-AU" b="1"/>
              <a:t>TBC -</a:t>
            </a:r>
            <a:r>
              <a:rPr lang="en-AU"/>
              <a:t> Anticipated Announcement</a:t>
            </a:r>
          </a:p>
        </p:txBody>
      </p:sp>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600076" y="194783"/>
            <a:ext cx="9421177" cy="769493"/>
          </a:xfrm>
        </p:spPr>
        <p:txBody>
          <a:bodyPr>
            <a:normAutofit fontScale="90000"/>
          </a:bodyPr>
          <a:lstStyle/>
          <a:p>
            <a:r>
              <a:rPr lang="en-US"/>
              <a:t>NHMRC Investigator Grant - Overview</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r>
              <a:rPr lang="en-US"/>
              <a:t>NHMRC Investigator Grant Information Session</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7</a:t>
            </a:fld>
            <a:endParaRPr lang="en-US" noProof="0"/>
          </a:p>
        </p:txBody>
      </p:sp>
    </p:spTree>
    <p:extLst>
      <p:ext uri="{BB962C8B-B14F-4D97-AF65-F5344CB8AC3E}">
        <p14:creationId xmlns:p14="http://schemas.microsoft.com/office/powerpoint/2010/main" val="113421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1A6601B-A3E2-47A2-B731-4FE03C43E2B0}"/>
              </a:ext>
            </a:extLst>
          </p:cNvPr>
          <p:cNvSpPr>
            <a:spLocks noGrp="1"/>
          </p:cNvSpPr>
          <p:nvPr>
            <p:ph type="body" sz="quarter" idx="14"/>
          </p:nvPr>
        </p:nvSpPr>
        <p:spPr>
          <a:xfrm>
            <a:off x="600075" y="1489509"/>
            <a:ext cx="4756714" cy="597604"/>
          </a:xfrm>
        </p:spPr>
        <p:txBody>
          <a:bodyPr/>
          <a:lstStyle/>
          <a:p>
            <a:r>
              <a:rPr lang="en-US"/>
              <a:t>Strategic Research Fund (SRF)</a:t>
            </a:r>
          </a:p>
        </p:txBody>
      </p:sp>
      <p:sp>
        <p:nvSpPr>
          <p:cNvPr id="13" name="Content Placeholder 12">
            <a:extLst>
              <a:ext uri="{FF2B5EF4-FFF2-40B4-BE49-F238E27FC236}">
                <a16:creationId xmlns:a16="http://schemas.microsoft.com/office/drawing/2014/main" id="{ABAEE544-8FB3-4E56-91A9-A6964539DCB7}"/>
              </a:ext>
            </a:extLst>
          </p:cNvPr>
          <p:cNvSpPr>
            <a:spLocks noGrp="1"/>
          </p:cNvSpPr>
          <p:nvPr>
            <p:ph type="body" sz="quarter" idx="17"/>
          </p:nvPr>
        </p:nvSpPr>
        <p:spPr>
          <a:xfrm>
            <a:off x="600075" y="2374899"/>
            <a:ext cx="10683117" cy="4288317"/>
          </a:xfrm>
        </p:spPr>
        <p:txBody>
          <a:bodyPr>
            <a:normAutofit/>
          </a:bodyPr>
          <a:lstStyle/>
          <a:p>
            <a:r>
              <a:rPr lang="en-US" b="1"/>
              <a:t>Latest guidelines: </a:t>
            </a:r>
            <a:r>
              <a:rPr lang="en-US">
                <a:hlinkClick r:id="rId3"/>
              </a:rPr>
              <a:t>https://intranet.ecu.edu.au/research/for-research-staff/research-journey/research-funding/srf-support</a:t>
            </a:r>
            <a:r>
              <a:rPr lang="en-US"/>
              <a:t>  </a:t>
            </a:r>
          </a:p>
          <a:p>
            <a:pPr>
              <a:lnSpc>
                <a:spcPct val="107000"/>
              </a:lnSpc>
              <a:spcAft>
                <a:spcPts val="800"/>
              </a:spcAft>
            </a:pPr>
            <a:endParaRPr lang="en-AU">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b="1">
                <a:effectLst/>
                <a:latin typeface="Calibri" panose="020F0502020204030204" pitchFamily="34" charset="0"/>
                <a:ea typeface="Calibri" panose="020F0502020204030204" pitchFamily="34" charset="0"/>
                <a:cs typeface="Times New Roman" panose="02020603050405020304" pitchFamily="18" charset="0"/>
              </a:rPr>
              <a:t>Two key supports for Investigator applicants:</a:t>
            </a:r>
          </a:p>
          <a:p>
            <a:pPr lvl="1">
              <a:lnSpc>
                <a:spcPct val="107000"/>
              </a:lnSpc>
              <a:spcAft>
                <a:spcPts val="800"/>
              </a:spcAft>
              <a:buFont typeface="Wingdings" panose="05000000000000000000" pitchFamily="2" charset="2"/>
              <a:buChar char="v"/>
            </a:pPr>
            <a:r>
              <a:rPr lang="en-AU" sz="1800" i="1">
                <a:effectLst/>
                <a:latin typeface="Calibri" panose="020F0502020204030204" pitchFamily="34" charset="0"/>
                <a:ea typeface="Calibri" panose="020F0502020204030204" pitchFamily="34" charset="0"/>
                <a:cs typeface="Times New Roman" panose="02020603050405020304" pitchFamily="18" charset="0"/>
              </a:rPr>
              <a:t>“100% of the difference between the funding body awarded amount for salary and the ECU salary level that the Fellow is appointed at for the duration of the Fellowship.  SRF Salary support will be relative to the FTE level of the Fellowship.”</a:t>
            </a:r>
          </a:p>
          <a:p>
            <a:pPr lvl="1">
              <a:lnSpc>
                <a:spcPct val="107000"/>
              </a:lnSpc>
              <a:spcAft>
                <a:spcPts val="800"/>
              </a:spcAft>
              <a:buFont typeface="Wingdings" panose="05000000000000000000" pitchFamily="2" charset="2"/>
              <a:buChar char="v"/>
            </a:pPr>
            <a:r>
              <a:rPr lang="en-AU" sz="1800" i="1">
                <a:effectLst/>
                <a:latin typeface="Calibri" panose="020F0502020204030204" pitchFamily="34" charset="0"/>
                <a:ea typeface="Calibri" panose="020F0502020204030204" pitchFamily="34" charset="0"/>
                <a:cs typeface="Calibri" panose="020F0502020204030204" pitchFamily="34" charset="0"/>
              </a:rPr>
              <a:t>“One PhD stipend, see 4. SRF supported PhD Stipends conditions</a:t>
            </a:r>
            <a:r>
              <a:rPr lang="en-AU" sz="1800" b="1" i="1">
                <a:effectLst/>
                <a:latin typeface="Calibri" panose="020F0502020204030204" pitchFamily="34" charset="0"/>
                <a:ea typeface="Calibri" panose="020F0502020204030204" pitchFamily="34" charset="0"/>
                <a:cs typeface="Calibri" panose="020F0502020204030204" pitchFamily="34" charset="0"/>
              </a:rPr>
              <a:t>,</a:t>
            </a:r>
            <a:r>
              <a:rPr lang="en-AU" sz="1800" i="1">
                <a:effectLst/>
                <a:latin typeface="Calibri" panose="020F0502020204030204" pitchFamily="34" charset="0"/>
                <a:ea typeface="Calibri" panose="020F0502020204030204" pitchFamily="34" charset="0"/>
                <a:cs typeface="Calibri" panose="020F0502020204030204" pitchFamily="34" charset="0"/>
              </a:rPr>
              <a:t> below, for more details on the conditions of PhD stipend support.”</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600076" y="194783"/>
            <a:ext cx="9421177" cy="769493"/>
          </a:xfrm>
        </p:spPr>
        <p:txBody>
          <a:bodyPr>
            <a:normAutofit fontScale="90000"/>
          </a:bodyPr>
          <a:lstStyle/>
          <a:p>
            <a:r>
              <a:rPr lang="en-US"/>
              <a:t>NHMRC Investigator Grant - Overview</a:t>
            </a:r>
          </a:p>
        </p:txBody>
      </p:sp>
      <p:sp>
        <p:nvSpPr>
          <p:cNvPr id="7" name="Footer Placeholder 6">
            <a:extLst>
              <a:ext uri="{FF2B5EF4-FFF2-40B4-BE49-F238E27FC236}">
                <a16:creationId xmlns:a16="http://schemas.microsoft.com/office/drawing/2014/main" id="{C4A3939E-B573-4FB2-AD69-18C1A75F947B}"/>
              </a:ext>
            </a:extLst>
          </p:cNvPr>
          <p:cNvSpPr>
            <a:spLocks noGrp="1"/>
          </p:cNvSpPr>
          <p:nvPr>
            <p:ph type="ftr" sz="quarter" idx="11"/>
          </p:nvPr>
        </p:nvSpPr>
        <p:spPr/>
        <p:txBody>
          <a:bodyPr/>
          <a:lstStyle/>
          <a:p>
            <a:r>
              <a:rPr lang="en-US"/>
              <a:t>NHMRC Investigator Grant Information Session</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a:lstStyle/>
          <a:p>
            <a:pPr lvl="0"/>
            <a:fld id="{06B786C7-B8F9-4072-AAAA-17258464D730}" type="slidenum">
              <a:rPr lang="en-US" noProof="0" smtClean="0"/>
              <a:pPr lvl="0"/>
              <a:t>8</a:t>
            </a:fld>
            <a:endParaRPr lang="en-US" noProof="0"/>
          </a:p>
        </p:txBody>
      </p:sp>
    </p:spTree>
    <p:extLst>
      <p:ext uri="{BB962C8B-B14F-4D97-AF65-F5344CB8AC3E}">
        <p14:creationId xmlns:p14="http://schemas.microsoft.com/office/powerpoint/2010/main" val="5958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p:txBody>
          <a:bodyPr/>
          <a:lstStyle/>
          <a:p>
            <a:r>
              <a:rPr lang="en-US"/>
              <a:t>How to Benchmark in </a:t>
            </a:r>
            <a:r>
              <a:rPr lang="en-US" err="1"/>
              <a:t>Scival</a:t>
            </a:r>
            <a:endParaRPr lang="en-US"/>
          </a:p>
        </p:txBody>
      </p:sp>
      <p:pic>
        <p:nvPicPr>
          <p:cNvPr id="26" name="Picture Placeholder 25">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rotWithShape="1">
          <a:blip r:embed="rId3"/>
          <a:srcRect t="26537" b="26537"/>
          <a:stretch/>
        </p:blipFill>
        <p:spPr>
          <a:prstGeom prst="rect">
            <a:avLst/>
          </a:prstGeom>
        </p:spPr>
      </p:pic>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p:txBody>
          <a:bodyPr/>
          <a:lstStyle/>
          <a:p>
            <a:pPr lvl="0"/>
            <a:fld id="{2722F022-211C-4882-844C-086FEA6806AA}" type="slidenum">
              <a:rPr lang="en-US" noProof="0" smtClean="0"/>
              <a:pPr lvl="0"/>
              <a:t>9</a:t>
            </a:fld>
            <a:endParaRPr lang="en-US" noProof="0"/>
          </a:p>
        </p:txBody>
      </p:sp>
      <p:sp>
        <p:nvSpPr>
          <p:cNvPr id="5" name="Footer Placeholder 4">
            <a:extLst>
              <a:ext uri="{FF2B5EF4-FFF2-40B4-BE49-F238E27FC236}">
                <a16:creationId xmlns:a16="http://schemas.microsoft.com/office/drawing/2014/main" id="{512A7D63-12F9-E712-53FC-4CFB70709535}"/>
              </a:ext>
            </a:extLst>
          </p:cNvPr>
          <p:cNvSpPr>
            <a:spLocks noGrp="1"/>
          </p:cNvSpPr>
          <p:nvPr>
            <p:ph type="ftr" sz="quarter" idx="11"/>
          </p:nvPr>
        </p:nvSpPr>
        <p:spPr>
          <a:xfrm>
            <a:off x="534261" y="6356350"/>
            <a:ext cx="3023643" cy="365125"/>
          </a:xfrm>
        </p:spPr>
        <p:txBody>
          <a:bodyPr/>
          <a:lstStyle>
            <a:lvl1pPr>
              <a:defRPr b="0" cap="none" spc="0">
                <a:ln w="0"/>
                <a:solidFill>
                  <a:schemeClr val="bg1"/>
                </a:solidFill>
                <a:effectLst>
                  <a:outerShdw blurRad="38100" dist="19050" dir="2700000" algn="tl" rotWithShape="0">
                    <a:schemeClr val="dk1">
                      <a:alpha val="40000"/>
                    </a:schemeClr>
                  </a:outerShdw>
                </a:effectLst>
              </a:defRPr>
            </a:lvl1pPr>
          </a:lstStyle>
          <a:p>
            <a:r>
              <a:rPr lang="en-US"/>
              <a:t>Presentation Title</a:t>
            </a:r>
          </a:p>
        </p:txBody>
      </p:sp>
      <p:pic>
        <p:nvPicPr>
          <p:cNvPr id="6" name="Graphic 5">
            <a:extLst>
              <a:ext uri="{FF2B5EF4-FFF2-40B4-BE49-F238E27FC236}">
                <a16:creationId xmlns:a16="http://schemas.microsoft.com/office/drawing/2014/main" id="{D3655899-E70E-D852-D906-2D8CD10EF1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170097" y="168427"/>
            <a:ext cx="850139" cy="626418"/>
          </a:xfrm>
          <a:prstGeom prst="rect">
            <a:avLst/>
          </a:prstGeom>
        </p:spPr>
      </p:pic>
      <p:pic>
        <p:nvPicPr>
          <p:cNvPr id="23" name="Picture Placeholder 22" descr="A yellow flowers on a tree&#10;&#10;Description automatically generated">
            <a:extLst>
              <a:ext uri="{FF2B5EF4-FFF2-40B4-BE49-F238E27FC236}">
                <a16:creationId xmlns:a16="http://schemas.microsoft.com/office/drawing/2014/main" id="{B965065E-1422-ACC5-662D-496A81C4F480}"/>
              </a:ext>
            </a:extLst>
          </p:cNvPr>
          <p:cNvPicPr>
            <a:picLocks noGrp="1" noChangeAspect="1"/>
          </p:cNvPicPr>
          <p:nvPr>
            <p:ph type="pic" sz="quarter" idx="15"/>
          </p:nvPr>
        </p:nvPicPr>
        <p:blipFill>
          <a:blip r:embed="rId6"/>
          <a:srcRect t="17079" b="17079"/>
          <a:stretch>
            <a:fillRect/>
          </a:stretch>
        </p:blipFill>
        <p:spPr/>
      </p:pic>
      <p:pic>
        <p:nvPicPr>
          <p:cNvPr id="49" name="Picture Placeholder 48" descr="Women sitting on a couch looking at a computer&#10;&#10;Description automatically generated">
            <a:extLst>
              <a:ext uri="{FF2B5EF4-FFF2-40B4-BE49-F238E27FC236}">
                <a16:creationId xmlns:a16="http://schemas.microsoft.com/office/drawing/2014/main" id="{309DBFFD-E0BF-25DC-B325-BD2DF4879674}"/>
              </a:ext>
            </a:extLst>
          </p:cNvPr>
          <p:cNvPicPr>
            <a:picLocks noGrp="1" noChangeAspect="1"/>
          </p:cNvPicPr>
          <p:nvPr>
            <p:ph type="pic" sz="quarter" idx="13"/>
          </p:nvPr>
        </p:nvPicPr>
        <p:blipFill rotWithShape="1">
          <a:blip r:embed="rId7"/>
          <a:srcRect l="39018" t="-284" b="17369"/>
          <a:stretch/>
        </p:blipFill>
        <p:spPr>
          <a:xfrm>
            <a:off x="7188000" y="0"/>
            <a:ext cx="5004000" cy="4533900"/>
          </a:xfrm>
        </p:spPr>
      </p:pic>
    </p:spTree>
    <p:extLst>
      <p:ext uri="{BB962C8B-B14F-4D97-AF65-F5344CB8AC3E}">
        <p14:creationId xmlns:p14="http://schemas.microsoft.com/office/powerpoint/2010/main" val="1710903302"/>
      </p:ext>
    </p:extLst>
  </p:cSld>
  <p:clrMapOvr>
    <a:masterClrMapping/>
  </p:clrMapOvr>
</p:sld>
</file>

<file path=ppt/theme/theme1.xml><?xml version="1.0" encoding="utf-8"?>
<a:theme xmlns:a="http://schemas.openxmlformats.org/drawingml/2006/main" name="ColorBlockVTI">
  <a:themeElements>
    <a:clrScheme name="Creative Thinkers">
      <a:dk1>
        <a:srgbClr val="00172A"/>
      </a:dk1>
      <a:lt1>
        <a:srgbClr val="FFFFFF"/>
      </a:lt1>
      <a:dk2>
        <a:srgbClr val="002044"/>
      </a:dk2>
      <a:lt2>
        <a:srgbClr val="F5F0F3"/>
      </a:lt2>
      <a:accent1>
        <a:srgbClr val="8885E7"/>
      </a:accent1>
      <a:accent2>
        <a:srgbClr val="FF5400"/>
      </a:accent2>
      <a:accent3>
        <a:srgbClr val="8885E7"/>
      </a:accent3>
      <a:accent4>
        <a:srgbClr val="FF5400"/>
      </a:accent4>
      <a:accent5>
        <a:srgbClr val="8885E7"/>
      </a:accent5>
      <a:accent6>
        <a:srgbClr val="2474BA"/>
      </a:accent6>
      <a:hlink>
        <a:srgbClr val="04B3E2"/>
      </a:hlink>
      <a:folHlink>
        <a:srgbClr val="FF5400"/>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U-Corporate-Presentation-Navy_210923-Final" id="{EBA96625-FD33-B143-8712-9C3261315672}" vid="{2030E58C-9C1D-3B42-91A3-4275753AA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A540B42DA6F340A3687BD85DF62945" ma:contentTypeVersion="10" ma:contentTypeDescription="Create a new document." ma:contentTypeScope="" ma:versionID="664620548c0a1d00204a083fa8d5eaa4">
  <xsd:schema xmlns:xsd="http://www.w3.org/2001/XMLSchema" xmlns:xs="http://www.w3.org/2001/XMLSchema" xmlns:p="http://schemas.microsoft.com/office/2006/metadata/properties" xmlns:ns2="c55fa534-5f2a-498d-b40d-a00d1753aef6" xmlns:ns3="606ea5da-1c5b-4d10-8da4-c39d138d8657" targetNamespace="http://schemas.microsoft.com/office/2006/metadata/properties" ma:root="true" ma:fieldsID="7e46eee0b2054f1d35410face9a1852e" ns2:_="" ns3:_="">
    <xsd:import namespace="c55fa534-5f2a-498d-b40d-a00d1753aef6"/>
    <xsd:import namespace="606ea5da-1c5b-4d10-8da4-c39d138d865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5fa534-5f2a-498d-b40d-a00d1753ae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6ea5da-1c5b-4d10-8da4-c39d138d865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A742F3-D2BE-4CC5-9066-2DB838FE2FFD}">
  <ds:schemaRefs>
    <ds:schemaRef ds:uri="c55fa534-5f2a-498d-b40d-a00d1753aef6"/>
    <ds:schemaRef ds:uri="http://purl.org/dc/elements/1.1/"/>
    <ds:schemaRef ds:uri="http://schemas.microsoft.com/office/2006/metadata/properties"/>
    <ds:schemaRef ds:uri="http://schemas.microsoft.com/office/2006/documentManagement/types"/>
    <ds:schemaRef ds:uri="606ea5da-1c5b-4d10-8da4-c39d138d8657"/>
    <ds:schemaRef ds:uri="http://schemas.microsoft.com/office/infopath/2007/PartnerControls"/>
    <ds:schemaRef ds:uri="http://schemas.openxmlformats.org/package/2006/metadata/core-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61969F22-299C-41E7-A6D0-8436C5F90A74}">
  <ds:schemaRefs>
    <ds:schemaRef ds:uri="606ea5da-1c5b-4d10-8da4-c39d138d8657"/>
    <ds:schemaRef ds:uri="c55fa534-5f2a-498d-b40d-a00d1753ae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59152A6-D9F2-46C7-B217-D613495E7AFF}">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2024 Investigator Grant Info Session</Template>
  <TotalTime>0</TotalTime>
  <Words>3532</Words>
  <Application>Microsoft Office PowerPoint</Application>
  <PresentationFormat>Widescreen</PresentationFormat>
  <Paragraphs>387</Paragraphs>
  <Slides>35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Aptos</vt:lpstr>
      <vt:lpstr>Arial</vt:lpstr>
      <vt:lpstr>Avenir Next LT Pro</vt:lpstr>
      <vt:lpstr>Calibri</vt:lpstr>
      <vt:lpstr>Lato</vt:lpstr>
      <vt:lpstr>Public Sans</vt:lpstr>
      <vt:lpstr>Segoe UI</vt:lpstr>
      <vt:lpstr>Symbol</vt:lpstr>
      <vt:lpstr>Wingdings</vt:lpstr>
      <vt:lpstr>ColorBlockVTI</vt:lpstr>
      <vt:lpstr>NHMRC Investigator Grant Information Session</vt:lpstr>
      <vt:lpstr>Agenda</vt:lpstr>
      <vt:lpstr>Grant Overview</vt:lpstr>
      <vt:lpstr>NHMRC Investigator Grant - Overview</vt:lpstr>
      <vt:lpstr>NHMRC Investigator Grant - Overview</vt:lpstr>
      <vt:lpstr>NHMRC Investigator Grant - Overview</vt:lpstr>
      <vt:lpstr>NHMRC Investigator Grant - Overview</vt:lpstr>
      <vt:lpstr>NHMRC Investigator Grant - Overview</vt:lpstr>
      <vt:lpstr>How to Benchmark in Scival</vt:lpstr>
      <vt:lpstr>Articulating your Research Impact</vt:lpstr>
      <vt:lpstr>Research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Feedback from past Investigator Grant reviewers (2019-2023):</vt:lpstr>
      <vt:lpstr>Principles for communicating research impact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Discussion</vt:lpstr>
      <vt:lpstr>Panel Discussion</vt:lpstr>
      <vt:lpstr>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NHMRC Investigator Grant Information Session</dc:title>
  <dc:creator>Mariko HUARTSON</dc:creator>
  <cp:lastModifiedBy>Lorraine DUNBAR</cp:lastModifiedBy>
  <cp:revision>2</cp:revision>
  <dcterms:created xsi:type="dcterms:W3CDTF">2024-06-18T06:57:06Z</dcterms:created>
  <dcterms:modified xsi:type="dcterms:W3CDTF">2024-06-26T08:44:30Z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0x010100CBA540B42DA6F340A3687BD85DF62945</vt:lpwstr>
  </property>
  <property fmtid="{D5CDD505-2E9C-101B-9397-08002B2CF9AE}" pid="3" name="MediaServiceImageTags">
    <vt:lpwstr/>
  </property>
</Properties>
</file>