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4"/>
  </p:notesMasterIdLst>
  <p:sldIdLst>
    <p:sldId id="410" r:id="rId5"/>
    <p:sldId id="414" r:id="rId6"/>
    <p:sldId id="416" r:id="rId7"/>
    <p:sldId id="417" r:id="rId8"/>
    <p:sldId id="418" r:id="rId9"/>
    <p:sldId id="419" r:id="rId10"/>
    <p:sldId id="408" r:id="rId11"/>
    <p:sldId id="423" r:id="rId12"/>
    <p:sldId id="411" r:id="rId13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leen BALSON" initials="KB" lastIdx="1" clrIdx="0">
    <p:extLst>
      <p:ext uri="{19B8F6BF-5375-455C-9EA6-DF929625EA0E}">
        <p15:presenceInfo xmlns:p15="http://schemas.microsoft.com/office/powerpoint/2012/main" userId="S::k.balson@ecu.edu.au::87760788-87e2-44e8-a678-c6158d0574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5D21"/>
    <a:srgbClr val="C5E2A8"/>
    <a:srgbClr val="AAD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D82204-4B4D-4465-B9C1-0659F0934BF6}" v="5" dt="2023-06-20T01:51:46.7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9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leen BALSON" userId="87760788-87e2-44e8-a678-c6158d057451" providerId="ADAL" clId="{FAD82204-4B4D-4465-B9C1-0659F0934BF6}"/>
    <pc:docChg chg="undo custSel modSld">
      <pc:chgData name="Kathleen BALSON" userId="87760788-87e2-44e8-a678-c6158d057451" providerId="ADAL" clId="{FAD82204-4B4D-4465-B9C1-0659F0934BF6}" dt="2023-06-20T01:55:33.713" v="171" actId="20577"/>
      <pc:docMkLst>
        <pc:docMk/>
      </pc:docMkLst>
      <pc:sldChg chg="modSp mod">
        <pc:chgData name="Kathleen BALSON" userId="87760788-87e2-44e8-a678-c6158d057451" providerId="ADAL" clId="{FAD82204-4B4D-4465-B9C1-0659F0934BF6}" dt="2023-06-20T01:51:59.226" v="36" actId="20577"/>
        <pc:sldMkLst>
          <pc:docMk/>
          <pc:sldMk cId="3538981700" sldId="408"/>
        </pc:sldMkLst>
        <pc:spChg chg="mod">
          <ac:chgData name="Kathleen BALSON" userId="87760788-87e2-44e8-a678-c6158d057451" providerId="ADAL" clId="{FAD82204-4B4D-4465-B9C1-0659F0934BF6}" dt="2023-06-20T01:51:59.226" v="36" actId="20577"/>
          <ac:spMkLst>
            <pc:docMk/>
            <pc:sldMk cId="3538981700" sldId="408"/>
            <ac:spMk id="4" creationId="{48BE8699-88EE-4439-BFA6-2A7DEA3907DF}"/>
          </ac:spMkLst>
        </pc:spChg>
      </pc:sldChg>
      <pc:sldChg chg="modSp mod">
        <pc:chgData name="Kathleen BALSON" userId="87760788-87e2-44e8-a678-c6158d057451" providerId="ADAL" clId="{FAD82204-4B4D-4465-B9C1-0659F0934BF6}" dt="2023-06-20T01:52:43.287" v="83" actId="20577"/>
        <pc:sldMkLst>
          <pc:docMk/>
          <pc:sldMk cId="1009902428" sldId="411"/>
        </pc:sldMkLst>
        <pc:spChg chg="mod">
          <ac:chgData name="Kathleen BALSON" userId="87760788-87e2-44e8-a678-c6158d057451" providerId="ADAL" clId="{FAD82204-4B4D-4465-B9C1-0659F0934BF6}" dt="2023-06-20T01:52:43.287" v="83" actId="20577"/>
          <ac:spMkLst>
            <pc:docMk/>
            <pc:sldMk cId="1009902428" sldId="411"/>
            <ac:spMk id="3" creationId="{CF58AD65-37AA-4604-BE77-0AC6E6729378}"/>
          </ac:spMkLst>
        </pc:spChg>
      </pc:sldChg>
      <pc:sldChg chg="modSp mod">
        <pc:chgData name="Kathleen BALSON" userId="87760788-87e2-44e8-a678-c6158d057451" providerId="ADAL" clId="{FAD82204-4B4D-4465-B9C1-0659F0934BF6}" dt="2023-06-20T01:55:16.704" v="155" actId="20577"/>
        <pc:sldMkLst>
          <pc:docMk/>
          <pc:sldMk cId="4041971718" sldId="416"/>
        </pc:sldMkLst>
        <pc:spChg chg="mod">
          <ac:chgData name="Kathleen BALSON" userId="87760788-87e2-44e8-a678-c6158d057451" providerId="ADAL" clId="{FAD82204-4B4D-4465-B9C1-0659F0934BF6}" dt="2023-06-20T01:55:16.704" v="155" actId="20577"/>
          <ac:spMkLst>
            <pc:docMk/>
            <pc:sldMk cId="4041971718" sldId="416"/>
            <ac:spMk id="5" creationId="{B9BB825C-844D-47D7-898E-AC514561F74D}"/>
          </ac:spMkLst>
        </pc:spChg>
      </pc:sldChg>
      <pc:sldChg chg="modSp mod">
        <pc:chgData name="Kathleen BALSON" userId="87760788-87e2-44e8-a678-c6158d057451" providerId="ADAL" clId="{FAD82204-4B4D-4465-B9C1-0659F0934BF6}" dt="2023-06-20T01:55:33.713" v="171" actId="20577"/>
        <pc:sldMkLst>
          <pc:docMk/>
          <pc:sldMk cId="2555588306" sldId="417"/>
        </pc:sldMkLst>
        <pc:spChg chg="mod">
          <ac:chgData name="Kathleen BALSON" userId="87760788-87e2-44e8-a678-c6158d057451" providerId="ADAL" clId="{FAD82204-4B4D-4465-B9C1-0659F0934BF6}" dt="2023-06-20T01:55:33.713" v="171" actId="20577"/>
          <ac:spMkLst>
            <pc:docMk/>
            <pc:sldMk cId="2555588306" sldId="417"/>
            <ac:spMk id="5" creationId="{5CF3896E-4A82-4B82-9826-B8A7D82D14BB}"/>
          </ac:spMkLst>
        </pc:spChg>
      </pc:sldChg>
      <pc:sldChg chg="modSp mod">
        <pc:chgData name="Kathleen BALSON" userId="87760788-87e2-44e8-a678-c6158d057451" providerId="ADAL" clId="{FAD82204-4B4D-4465-B9C1-0659F0934BF6}" dt="2023-06-20T01:51:13.968" v="31"/>
        <pc:sldMkLst>
          <pc:docMk/>
          <pc:sldMk cId="3617545335" sldId="419"/>
        </pc:sldMkLst>
        <pc:graphicFrameChg chg="mod modGraphic">
          <ac:chgData name="Kathleen BALSON" userId="87760788-87e2-44e8-a678-c6158d057451" providerId="ADAL" clId="{FAD82204-4B4D-4465-B9C1-0659F0934BF6}" dt="2023-06-20T01:51:13.968" v="31"/>
          <ac:graphicFrameMkLst>
            <pc:docMk/>
            <pc:sldMk cId="3617545335" sldId="419"/>
            <ac:graphicFrameMk id="5" creationId="{FEC8CE21-F999-4939-A095-90FBC8B46D7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689EF-67F5-4671-8843-FAD22C28D7B7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B2530-7B2A-4BE8-AF99-FDE2A9280A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728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598F4-E49E-0C4A-95A0-3D4224C6B1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06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598F4-E49E-0C4A-95A0-3D4224C6B1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9553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598F4-E49E-0C4A-95A0-3D4224C6B1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6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598F4-E49E-0C4A-95A0-3D4224C6B1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693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598F4-E49E-0C4A-95A0-3D4224C6B1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279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598F4-E49E-0C4A-95A0-3D4224C6B1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563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598F4-E49E-0C4A-95A0-3D4224C6B1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675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598F4-E49E-0C4A-95A0-3D4224C6B1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01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 dirty="0"/>
          </a:p>
        </p:txBody>
      </p:sp>
      <p:pic>
        <p:nvPicPr>
          <p:cNvPr id="6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725" y="140434"/>
            <a:ext cx="1215335" cy="89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6581134" y="511708"/>
            <a:ext cx="39574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AU" sz="1600" b="1" dirty="0">
                <a:solidFill>
                  <a:schemeClr val="bg1"/>
                </a:solidFill>
                <a:latin typeface="Arial"/>
                <a:cs typeface="Arial"/>
              </a:rPr>
              <a:t>Edith Cowan University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637992" y="2720702"/>
            <a:ext cx="6916016" cy="1797599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Aft>
                <a:spcPts val="600"/>
              </a:spcAft>
              <a:defRPr sz="3200" b="1" baseline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Cover Option A: Click to </a:t>
            </a:r>
            <a:br>
              <a:rPr lang="en-US" dirty="0"/>
            </a:br>
            <a:r>
              <a:rPr lang="en-US" dirty="0"/>
              <a:t>add heading</a:t>
            </a:r>
          </a:p>
        </p:txBody>
      </p:sp>
    </p:spTree>
    <p:extLst>
      <p:ext uri="{BB962C8B-B14F-4D97-AF65-F5344CB8AC3E}">
        <p14:creationId xmlns:p14="http://schemas.microsoft.com/office/powerpoint/2010/main" val="351103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 Option B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893896"/>
            <a:ext cx="12192000" cy="101435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 dirty="0"/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382238" y="893261"/>
            <a:ext cx="11427527" cy="1014992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Aft>
                <a:spcPts val="600"/>
              </a:spcAft>
              <a:defRPr sz="2800" b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Cover Option B without sub heading: Click to add heading</a:t>
            </a:r>
          </a:p>
        </p:txBody>
      </p:sp>
      <p:sp>
        <p:nvSpPr>
          <p:cNvPr id="17" name="Picture Placeholder 16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0" y="1908253"/>
            <a:ext cx="12192000" cy="494974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algn="ctr">
              <a:defRPr sz="1600" b="0"/>
            </a:lvl1pPr>
          </a:lstStyle>
          <a:p>
            <a:r>
              <a:rPr lang="en-US" dirty="0"/>
              <a:t>Click this icon to insert image</a:t>
            </a:r>
          </a:p>
        </p:txBody>
      </p:sp>
      <p:pic>
        <p:nvPicPr>
          <p:cNvPr id="18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666" y="-3174"/>
            <a:ext cx="1215335" cy="89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9"/>
          <p:cNvSpPr txBox="1">
            <a:spLocks noChangeArrowheads="1"/>
          </p:cNvSpPr>
          <p:nvPr userDrawn="1"/>
        </p:nvSpPr>
        <p:spPr bwMode="auto">
          <a:xfrm>
            <a:off x="7620001" y="183434"/>
            <a:ext cx="30614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AU" sz="1600" b="1" dirty="0">
                <a:solidFill>
                  <a:srgbClr val="000000"/>
                </a:solidFill>
                <a:latin typeface="Arial"/>
                <a:cs typeface="Arial"/>
              </a:rPr>
              <a:t>Edith Cowan University</a:t>
            </a:r>
            <a:endParaRPr lang="en-AU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5467547" y="489611"/>
            <a:ext cx="5225987" cy="340783"/>
          </a:xfrm>
        </p:spPr>
        <p:txBody>
          <a:bodyPr/>
          <a:lstStyle>
            <a:lvl1pPr algn="r" eaLnBrk="1" hangingPunct="1">
              <a:spcBef>
                <a:spcPct val="50000"/>
              </a:spcBef>
              <a:defRPr sz="1600"/>
            </a:lvl1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[Your School</a:t>
            </a:r>
            <a:r>
              <a:rPr lang="en-AU" sz="1400" baseline="0" dirty="0">
                <a:solidFill>
                  <a:srgbClr val="000000"/>
                </a:solidFill>
                <a:latin typeface="Arial"/>
                <a:cs typeface="Arial"/>
              </a:rPr>
              <a:t> or Centre Name]</a:t>
            </a:r>
            <a:endParaRPr lang="en-AU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057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 Option B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893896"/>
            <a:ext cx="12192000" cy="101435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82238" y="893262"/>
            <a:ext cx="11427527" cy="673861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Aft>
                <a:spcPts val="600"/>
              </a:spcAft>
              <a:defRPr sz="2800" b="1" baseline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Cover Option B with sub heading: Click to add heading</a:t>
            </a:r>
          </a:p>
        </p:txBody>
      </p:sp>
      <p:sp>
        <p:nvSpPr>
          <p:cNvPr id="5" name="Picture Placeholder 16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0" y="1908253"/>
            <a:ext cx="12192000" cy="4949747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algn="ctr">
              <a:defRPr sz="1600" b="0"/>
            </a:lvl1pPr>
          </a:lstStyle>
          <a:p>
            <a:r>
              <a:rPr lang="en-US" dirty="0"/>
              <a:t>Click this icon to insert image</a:t>
            </a:r>
          </a:p>
        </p:txBody>
      </p:sp>
      <p:pic>
        <p:nvPicPr>
          <p:cNvPr id="6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666" y="-3174"/>
            <a:ext cx="1215335" cy="89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7620001" y="183434"/>
            <a:ext cx="30614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AU" sz="1600" b="1" dirty="0">
                <a:solidFill>
                  <a:srgbClr val="000000"/>
                </a:solidFill>
                <a:latin typeface="Arial"/>
                <a:cs typeface="Arial"/>
              </a:rPr>
              <a:t>Edith Cowan University</a:t>
            </a:r>
            <a:endParaRPr lang="en-AU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5467547" y="489611"/>
            <a:ext cx="5225987" cy="340783"/>
          </a:xfrm>
        </p:spPr>
        <p:txBody>
          <a:bodyPr/>
          <a:lstStyle>
            <a:lvl1pPr algn="r" eaLnBrk="1" hangingPunct="1">
              <a:spcBef>
                <a:spcPct val="50000"/>
              </a:spcBef>
              <a:defRPr sz="1600"/>
            </a:lvl1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[Your School</a:t>
            </a:r>
            <a:r>
              <a:rPr lang="en-AU" sz="1400" baseline="0" dirty="0">
                <a:solidFill>
                  <a:srgbClr val="000000"/>
                </a:solidFill>
                <a:latin typeface="Arial"/>
                <a:cs typeface="Arial"/>
              </a:rPr>
              <a:t> or Centre Name]</a:t>
            </a:r>
            <a:endParaRPr lang="en-AU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2238" y="1509172"/>
            <a:ext cx="11427527" cy="39908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</a:t>
            </a:r>
            <a:r>
              <a:rPr lang="en-US" dirty="0"/>
              <a:t>add sub heading</a:t>
            </a:r>
          </a:p>
        </p:txBody>
      </p:sp>
    </p:spTree>
    <p:extLst>
      <p:ext uri="{BB962C8B-B14F-4D97-AF65-F5344CB8AC3E}">
        <p14:creationId xmlns:p14="http://schemas.microsoft.com/office/powerpoint/2010/main" val="28944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 Option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 dirty="0"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6756077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algn="ctr">
              <a:defRPr sz="1600" b="0" baseline="0"/>
            </a:lvl1pPr>
          </a:lstStyle>
          <a:p>
            <a:r>
              <a:rPr lang="en-US" dirty="0"/>
              <a:t>Click this icon to insert image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048610" y="4292601"/>
            <a:ext cx="4810441" cy="861484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 heading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7047934" y="3006013"/>
            <a:ext cx="4810985" cy="1237623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Aft>
                <a:spcPts val="600"/>
              </a:spcAft>
              <a:defRPr sz="2800" b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Cover Option C:</a:t>
            </a:r>
            <a:br>
              <a:rPr lang="en-US" dirty="0"/>
            </a:br>
            <a:r>
              <a:rPr lang="en-US" dirty="0"/>
              <a:t>Click to add heading</a:t>
            </a:r>
          </a:p>
        </p:txBody>
      </p:sp>
      <p:pic>
        <p:nvPicPr>
          <p:cNvPr id="9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725" y="140434"/>
            <a:ext cx="1215335" cy="89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9"/>
          <p:cNvSpPr txBox="1">
            <a:spLocks noChangeArrowheads="1"/>
          </p:cNvSpPr>
          <p:nvPr userDrawn="1"/>
        </p:nvSpPr>
        <p:spPr bwMode="auto">
          <a:xfrm>
            <a:off x="6581134" y="350125"/>
            <a:ext cx="3957421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AU" sz="1600" b="1" dirty="0">
                <a:solidFill>
                  <a:schemeClr val="bg1"/>
                </a:solidFill>
                <a:latin typeface="Arial"/>
                <a:cs typeface="Arial"/>
              </a:rPr>
              <a:t>Edith Cowan University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en-AU" sz="1400" b="0" dirty="0">
                <a:solidFill>
                  <a:schemeClr val="bg1"/>
                </a:solidFill>
                <a:latin typeface="Arial"/>
                <a:cs typeface="Arial"/>
              </a:rPr>
              <a:t>[Your School or</a:t>
            </a:r>
            <a:r>
              <a:rPr lang="en-AU" sz="1400" b="0" baseline="0" dirty="0">
                <a:solidFill>
                  <a:schemeClr val="bg1"/>
                </a:solidFill>
                <a:latin typeface="Arial"/>
                <a:cs typeface="Arial"/>
              </a:rPr>
              <a:t> Centre Name]</a:t>
            </a:r>
            <a:endParaRPr lang="en-AU" sz="933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849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064" y="1186543"/>
            <a:ext cx="8264453" cy="49904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666" y="-3174"/>
            <a:ext cx="1215335" cy="89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-1" y="0"/>
            <a:ext cx="10976665" cy="89326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61064" y="-3174"/>
            <a:ext cx="10515600" cy="896436"/>
          </a:xfrm>
        </p:spPr>
        <p:txBody>
          <a:bodyPr>
            <a:normAutofit/>
          </a:bodyPr>
          <a:lstStyle>
            <a:lvl1pPr>
              <a:defRPr sz="24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1 column text only slide. Click to add title.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7B79A8-16DD-4F87-AFA9-146720FB2064}"/>
              </a:ext>
            </a:extLst>
          </p:cNvPr>
          <p:cNvSpPr txBox="1"/>
          <p:nvPr userDrawn="1"/>
        </p:nvSpPr>
        <p:spPr>
          <a:xfrm>
            <a:off x="11430000" y="6383626"/>
            <a:ext cx="64008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D26B8CA-CD9C-4188-A71D-F792D347D462}" type="slidenum">
              <a:rPr lang="en-AU" sz="1333" smtClean="0">
                <a:solidFill>
                  <a:schemeClr val="tx2"/>
                </a:solidFill>
              </a:rPr>
              <a:pPr algn="r"/>
              <a:t>‹#›</a:t>
            </a:fld>
            <a:endParaRPr lang="en-AU" sz="1333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36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065" y="1186543"/>
            <a:ext cx="5181600" cy="49904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9947" y="1186543"/>
            <a:ext cx="5181600" cy="49904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0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666" y="-3174"/>
            <a:ext cx="1215335" cy="89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-1" y="0"/>
            <a:ext cx="10976665" cy="89326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61065" y="-3174"/>
            <a:ext cx="10515600" cy="896436"/>
          </a:xfrm>
        </p:spPr>
        <p:txBody>
          <a:bodyPr>
            <a:normAutofit/>
          </a:bodyPr>
          <a:lstStyle>
            <a:lvl1pPr>
              <a:defRPr sz="24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 column text only slide. Click to add title. </a:t>
            </a:r>
          </a:p>
        </p:txBody>
      </p:sp>
    </p:spTree>
    <p:extLst>
      <p:ext uri="{BB962C8B-B14F-4D97-AF65-F5344CB8AC3E}">
        <p14:creationId xmlns:p14="http://schemas.microsoft.com/office/powerpoint/2010/main" val="273943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text +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68403" y="1186543"/>
            <a:ext cx="5181600" cy="49904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0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666" y="-3174"/>
            <a:ext cx="1215335" cy="89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" y="0"/>
            <a:ext cx="10976665" cy="89326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61065" y="-3174"/>
            <a:ext cx="10515600" cy="896436"/>
          </a:xfrm>
        </p:spPr>
        <p:txBody>
          <a:bodyPr>
            <a:normAutofit/>
          </a:bodyPr>
          <a:lstStyle>
            <a:lvl1pPr>
              <a:defRPr sz="24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 column: text with image on right. Click to add title.</a:t>
            </a:r>
          </a:p>
        </p:txBody>
      </p:sp>
      <p:sp>
        <p:nvSpPr>
          <p:cNvPr id="17" name="Picture Placeholder 16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6470252" y="1185864"/>
            <a:ext cx="5181600" cy="4991099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algn="ctr">
              <a:defRPr sz="1600" b="0"/>
            </a:lvl1pPr>
          </a:lstStyle>
          <a:p>
            <a:r>
              <a:rPr lang="en-US" dirty="0"/>
              <a:t>Click this icon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49188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text +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6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68403" y="1185864"/>
            <a:ext cx="5181600" cy="4991099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algn="ctr">
              <a:defRPr sz="1600" b="0"/>
            </a:lvl1pPr>
          </a:lstStyle>
          <a:p>
            <a:r>
              <a:rPr lang="en-US" dirty="0"/>
              <a:t>Click this icon to insert image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470252" y="1186543"/>
            <a:ext cx="5181600" cy="49904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0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666" y="-3174"/>
            <a:ext cx="1215335" cy="89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" y="0"/>
            <a:ext cx="10976665" cy="89326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61065" y="-3174"/>
            <a:ext cx="10515600" cy="896436"/>
          </a:xfrm>
        </p:spPr>
        <p:txBody>
          <a:bodyPr>
            <a:normAutofit/>
          </a:bodyPr>
          <a:lstStyle>
            <a:lvl1pPr>
              <a:defRPr sz="24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 column: text with image on left. Click to add title.</a:t>
            </a:r>
          </a:p>
        </p:txBody>
      </p:sp>
    </p:spTree>
    <p:extLst>
      <p:ext uri="{BB962C8B-B14F-4D97-AF65-F5344CB8AC3E}">
        <p14:creationId xmlns:p14="http://schemas.microsoft.com/office/powerpoint/2010/main" val="87045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pic>
        <p:nvPicPr>
          <p:cNvPr id="4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666" y="-3174"/>
            <a:ext cx="1215335" cy="89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cover: click to add heading</a:t>
            </a:r>
          </a:p>
        </p:txBody>
      </p:sp>
    </p:spTree>
    <p:extLst>
      <p:ext uri="{BB962C8B-B14F-4D97-AF65-F5344CB8AC3E}">
        <p14:creationId xmlns:p14="http://schemas.microsoft.com/office/powerpoint/2010/main" val="333366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6443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133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ableau.ecu.edu.au/#/views/CourseReviewDashboard/Indicato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ableau.ecu.edu.au/#/views/UnitReviewDashboard/Hom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appsx.ecu.edu.au/utei_re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tableau.ecu.edu.au/#/views/CourseReviewDashboard/Indicators" TargetMode="External"/><Relationship Id="rId4" Type="http://schemas.openxmlformats.org/officeDocument/2006/relationships/hyperlink" Target="https://tableau.ecu.edu.au/#/views/UnitReviewDashboard/Home?:iid=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7D068-E1E6-4469-97DA-DDB942452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Finding and using learning and teaching data</a:t>
            </a:r>
          </a:p>
        </p:txBody>
      </p:sp>
    </p:spTree>
    <p:extLst>
      <p:ext uri="{BB962C8B-B14F-4D97-AF65-F5344CB8AC3E}">
        <p14:creationId xmlns:p14="http://schemas.microsoft.com/office/powerpoint/2010/main" val="1867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Key ECU definitions and terms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78AC28-3D37-4D56-B7D6-C4EEE0BF413A}"/>
              </a:ext>
            </a:extLst>
          </p:cNvPr>
          <p:cNvSpPr txBox="1"/>
          <p:nvPr/>
        </p:nvSpPr>
        <p:spPr>
          <a:xfrm>
            <a:off x="461064" y="1390650"/>
            <a:ext cx="3739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0070C0"/>
                </a:solidFill>
              </a:rPr>
              <a:t>Drop out rate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336105-D695-4E98-82CE-DB15A97B1976}"/>
              </a:ext>
            </a:extLst>
          </p:cNvPr>
          <p:cNvSpPr txBox="1"/>
          <p:nvPr/>
        </p:nvSpPr>
        <p:spPr>
          <a:xfrm>
            <a:off x="461064" y="4258480"/>
            <a:ext cx="1051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800" dirty="0"/>
              <a:t>The percentage of commencing students who </a:t>
            </a:r>
            <a:r>
              <a:rPr lang="en-AU" sz="2800" i="1" dirty="0"/>
              <a:t>were</a:t>
            </a:r>
            <a:r>
              <a:rPr lang="en-AU" sz="2800" dirty="0"/>
              <a:t> enrolled in unit/s, but dropped out of unit/s before Census Date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10412E9-2B0C-4DAF-A9F4-456363E4DD98}"/>
              </a:ext>
            </a:extLst>
          </p:cNvPr>
          <p:cNvCxnSpPr/>
          <p:nvPr/>
        </p:nvCxnSpPr>
        <p:spPr>
          <a:xfrm>
            <a:off x="676275" y="2886075"/>
            <a:ext cx="5562600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32D9EF-803F-43AF-840A-EE6EA8039BB4}"/>
              </a:ext>
            </a:extLst>
          </p:cNvPr>
          <p:cNvCxnSpPr>
            <a:cxnSpLocks/>
          </p:cNvCxnSpPr>
          <p:nvPr/>
        </p:nvCxnSpPr>
        <p:spPr>
          <a:xfrm>
            <a:off x="1504950" y="2543175"/>
            <a:ext cx="0" cy="3429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F5E497A-9F87-482B-87EF-7FD1E8F8451A}"/>
              </a:ext>
            </a:extLst>
          </p:cNvPr>
          <p:cNvSpPr txBox="1"/>
          <p:nvPr/>
        </p:nvSpPr>
        <p:spPr>
          <a:xfrm>
            <a:off x="1504950" y="2419350"/>
            <a:ext cx="181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2"/>
                </a:solidFill>
              </a:rPr>
              <a:t>First Census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0D550C7-703E-4153-9F2D-F4C7E08175C8}"/>
              </a:ext>
            </a:extLst>
          </p:cNvPr>
          <p:cNvSpPr/>
          <p:nvPr/>
        </p:nvSpPr>
        <p:spPr>
          <a:xfrm>
            <a:off x="649633" y="3261300"/>
            <a:ext cx="741018" cy="293008"/>
          </a:xfrm>
          <a:custGeom>
            <a:avLst/>
            <a:gdLst>
              <a:gd name="connsiteX0" fmla="*/ 0 w 741018"/>
              <a:gd name="connsiteY0" fmla="*/ 5253 h 293008"/>
              <a:gd name="connsiteX1" fmla="*/ 615911 w 741018"/>
              <a:gd name="connsiteY1" fmla="*/ 38713 h 293008"/>
              <a:gd name="connsiteX2" fmla="*/ 741017 w 741018"/>
              <a:gd name="connsiteY2" fmla="*/ 293008 h 29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1018" h="293008" extrusionOk="0">
                <a:moveTo>
                  <a:pt x="0" y="5253"/>
                </a:moveTo>
                <a:cubicBezTo>
                  <a:pt x="230817" y="-3234"/>
                  <a:pt x="476188" y="1360"/>
                  <a:pt x="615911" y="38713"/>
                </a:cubicBezTo>
                <a:cubicBezTo>
                  <a:pt x="734493" y="67844"/>
                  <a:pt x="742831" y="182599"/>
                  <a:pt x="741017" y="293008"/>
                </a:cubicBezTo>
              </a:path>
            </a:pathLst>
          </a:custGeom>
          <a:noFill/>
          <a:ln w="28575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  <a:extLst>
              <a:ext uri="{C807C97D-BFC1-408E-A445-0C87EB9F89A2}">
                <ask:lineSketchStyleProps xmlns:ask="http://schemas.microsoft.com/office/drawing/2018/sketchyshapes" sd="2116632749">
                  <a:custGeom>
                    <a:avLst/>
                    <a:gdLst>
                      <a:gd name="connsiteX0" fmla="*/ 0 w 733425"/>
                      <a:gd name="connsiteY0" fmla="*/ 7478 h 417053"/>
                      <a:gd name="connsiteX1" fmla="*/ 609600 w 733425"/>
                      <a:gd name="connsiteY1" fmla="*/ 55103 h 417053"/>
                      <a:gd name="connsiteX2" fmla="*/ 733425 w 733425"/>
                      <a:gd name="connsiteY2" fmla="*/ 417053 h 4170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33425" h="417053">
                        <a:moveTo>
                          <a:pt x="0" y="7478"/>
                        </a:moveTo>
                        <a:cubicBezTo>
                          <a:pt x="243681" y="-2841"/>
                          <a:pt x="487363" y="-13160"/>
                          <a:pt x="609600" y="55103"/>
                        </a:cubicBezTo>
                        <a:cubicBezTo>
                          <a:pt x="731838" y="123366"/>
                          <a:pt x="732631" y="270209"/>
                          <a:pt x="733425" y="41705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B76997A-05FE-421F-BE48-9471DC2C3975}"/>
              </a:ext>
            </a:extLst>
          </p:cNvPr>
          <p:cNvSpPr/>
          <p:nvPr/>
        </p:nvSpPr>
        <p:spPr>
          <a:xfrm>
            <a:off x="649633" y="3028895"/>
            <a:ext cx="855318" cy="45719"/>
          </a:xfrm>
          <a:custGeom>
            <a:avLst/>
            <a:gdLst>
              <a:gd name="connsiteX0" fmla="*/ 0 w 855318"/>
              <a:gd name="connsiteY0" fmla="*/ 17842 h 45719"/>
              <a:gd name="connsiteX1" fmla="*/ 452619 w 855318"/>
              <a:gd name="connsiteY1" fmla="*/ 1116 h 45719"/>
              <a:gd name="connsiteX2" fmla="*/ 855318 w 855318"/>
              <a:gd name="connsiteY2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5318" h="45719" extrusionOk="0">
                <a:moveTo>
                  <a:pt x="0" y="17842"/>
                </a:moveTo>
                <a:cubicBezTo>
                  <a:pt x="166708" y="10695"/>
                  <a:pt x="304238" y="-152"/>
                  <a:pt x="452619" y="1116"/>
                </a:cubicBezTo>
                <a:cubicBezTo>
                  <a:pt x="593949" y="-11498"/>
                  <a:pt x="702722" y="38031"/>
                  <a:pt x="855318" y="45719"/>
                </a:cubicBezTo>
              </a:path>
            </a:pathLst>
          </a:custGeom>
          <a:noFill/>
          <a:ln w="28575">
            <a:solidFill>
              <a:srgbClr val="2E5D21"/>
            </a:solidFill>
            <a:headEnd type="none" w="med" len="med"/>
            <a:tailEnd type="arrow" w="med" len="med"/>
            <a:extLst>
              <a:ext uri="{C807C97D-BFC1-408E-A445-0C87EB9F89A2}">
                <ask:lineSketchStyleProps xmlns:ask="http://schemas.microsoft.com/office/drawing/2018/sketchyshapes" sd="748546811">
                  <a:custGeom>
                    <a:avLst/>
                    <a:gdLst>
                      <a:gd name="connsiteX0" fmla="*/ 0 w 2447925"/>
                      <a:gd name="connsiteY0" fmla="*/ 30482 h 78107"/>
                      <a:gd name="connsiteX1" fmla="*/ 1295400 w 2447925"/>
                      <a:gd name="connsiteY1" fmla="*/ 1907 h 78107"/>
                      <a:gd name="connsiteX2" fmla="*/ 2447925 w 2447925"/>
                      <a:gd name="connsiteY2" fmla="*/ 78107 h 781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47925" h="78107">
                        <a:moveTo>
                          <a:pt x="0" y="30482"/>
                        </a:moveTo>
                        <a:cubicBezTo>
                          <a:pt x="443706" y="12226"/>
                          <a:pt x="887413" y="-6030"/>
                          <a:pt x="1295400" y="1907"/>
                        </a:cubicBezTo>
                        <a:cubicBezTo>
                          <a:pt x="1703387" y="9844"/>
                          <a:pt x="2075656" y="43975"/>
                          <a:pt x="2447925" y="7810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D08AF6-FDA4-4F4C-A86F-EE3F919C8234}"/>
              </a:ext>
            </a:extLst>
          </p:cNvPr>
          <p:cNvSpPr txBox="1"/>
          <p:nvPr/>
        </p:nvSpPr>
        <p:spPr>
          <a:xfrm>
            <a:off x="1504950" y="2901909"/>
            <a:ext cx="2571749" cy="375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Retained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98BC45-9572-4B81-9109-527E777B0051}"/>
              </a:ext>
            </a:extLst>
          </p:cNvPr>
          <p:cNvSpPr txBox="1"/>
          <p:nvPr/>
        </p:nvSpPr>
        <p:spPr>
          <a:xfrm>
            <a:off x="1504950" y="3277006"/>
            <a:ext cx="2571749" cy="375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Dropped out</a:t>
            </a:r>
          </a:p>
        </p:txBody>
      </p:sp>
    </p:spTree>
    <p:extLst>
      <p:ext uri="{BB962C8B-B14F-4D97-AF65-F5344CB8AC3E}">
        <p14:creationId xmlns:p14="http://schemas.microsoft.com/office/powerpoint/2010/main" val="89911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Key ECU definitions and terms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78AC28-3D37-4D56-B7D6-C4EEE0BF413A}"/>
              </a:ext>
            </a:extLst>
          </p:cNvPr>
          <p:cNvSpPr txBox="1"/>
          <p:nvPr/>
        </p:nvSpPr>
        <p:spPr>
          <a:xfrm>
            <a:off x="461064" y="1390650"/>
            <a:ext cx="3891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0070C0"/>
                </a:solidFill>
              </a:rPr>
              <a:t>Retention rate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BB825C-844D-47D7-898E-AC514561F74D}"/>
              </a:ext>
            </a:extLst>
          </p:cNvPr>
          <p:cNvSpPr txBox="1"/>
          <p:nvPr/>
        </p:nvSpPr>
        <p:spPr>
          <a:xfrm>
            <a:off x="461064" y="4223207"/>
            <a:ext cx="1130144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800" dirty="0"/>
              <a:t>The percentage of students enrolled past a census date in a given year,</a:t>
            </a:r>
            <a:br>
              <a:rPr lang="en-AU" sz="2800" dirty="0"/>
            </a:br>
            <a:r>
              <a:rPr lang="en-AU" sz="2800" dirty="0"/>
              <a:t>who were also enrolled past a census date the following (calendar) year. </a:t>
            </a:r>
          </a:p>
          <a:p>
            <a:pPr>
              <a:spcAft>
                <a:spcPts val="1200"/>
              </a:spcAft>
            </a:pPr>
            <a:r>
              <a:rPr lang="en-AU" sz="2000" dirty="0"/>
              <a:t>(Except for those who weren’t enrolled because they had already completed the course in the given year – this includes those who took an alternate exit)</a:t>
            </a:r>
          </a:p>
          <a:p>
            <a:pPr>
              <a:spcAft>
                <a:spcPts val="1200"/>
              </a:spcAft>
            </a:pPr>
            <a:r>
              <a:rPr lang="en-AU" sz="2000" dirty="0"/>
              <a:t>** Different views of retention are available (retained within ECU, School, Course)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4D5E5F5-7CFF-43B0-9BA3-B45D486BD356}"/>
              </a:ext>
            </a:extLst>
          </p:cNvPr>
          <p:cNvSpPr/>
          <p:nvPr/>
        </p:nvSpPr>
        <p:spPr>
          <a:xfrm>
            <a:off x="1514475" y="2965225"/>
            <a:ext cx="2447925" cy="78107"/>
          </a:xfrm>
          <a:custGeom>
            <a:avLst/>
            <a:gdLst>
              <a:gd name="connsiteX0" fmla="*/ 0 w 2447925"/>
              <a:gd name="connsiteY0" fmla="*/ 30482 h 78107"/>
              <a:gd name="connsiteX1" fmla="*/ 1295400 w 2447925"/>
              <a:gd name="connsiteY1" fmla="*/ 1907 h 78107"/>
              <a:gd name="connsiteX2" fmla="*/ 2447925 w 2447925"/>
              <a:gd name="connsiteY2" fmla="*/ 78107 h 78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7925" h="78107">
                <a:moveTo>
                  <a:pt x="0" y="30482"/>
                </a:moveTo>
                <a:cubicBezTo>
                  <a:pt x="443706" y="12226"/>
                  <a:pt x="887413" y="-6030"/>
                  <a:pt x="1295400" y="1907"/>
                </a:cubicBezTo>
                <a:cubicBezTo>
                  <a:pt x="1703387" y="9844"/>
                  <a:pt x="2075656" y="43975"/>
                  <a:pt x="2447925" y="78107"/>
                </a:cubicBezTo>
              </a:path>
            </a:pathLst>
          </a:custGeom>
          <a:noFill/>
          <a:ln w="28575">
            <a:solidFill>
              <a:srgbClr val="2E5D21"/>
            </a:solidFill>
            <a:headEnd type="none" w="med" len="med"/>
            <a:tailEnd type="arrow" w="med" len="med"/>
            <a:extLst>
              <a:ext uri="{C807C97D-BFC1-408E-A445-0C87EB9F89A2}">
                <ask:lineSketchStyleProps xmlns:ask="http://schemas.microsoft.com/office/drawing/2018/sketchyshapes" sd="1229446750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5EC0ED5-CEF7-42B5-BABA-F9F1B3ACACA7}"/>
              </a:ext>
            </a:extLst>
          </p:cNvPr>
          <p:cNvSpPr/>
          <p:nvPr/>
        </p:nvSpPr>
        <p:spPr>
          <a:xfrm>
            <a:off x="1514475" y="3208048"/>
            <a:ext cx="1304925" cy="331833"/>
          </a:xfrm>
          <a:custGeom>
            <a:avLst/>
            <a:gdLst>
              <a:gd name="connsiteX0" fmla="*/ 0 w 1304925"/>
              <a:gd name="connsiteY0" fmla="*/ 5949 h 331833"/>
              <a:gd name="connsiteX1" fmla="*/ 1084612 w 1304925"/>
              <a:gd name="connsiteY1" fmla="*/ 43843 h 331833"/>
              <a:gd name="connsiteX2" fmla="*/ 1304925 w 1304925"/>
              <a:gd name="connsiteY2" fmla="*/ 331833 h 33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331833" extrusionOk="0">
                <a:moveTo>
                  <a:pt x="0" y="5949"/>
                </a:moveTo>
                <a:cubicBezTo>
                  <a:pt x="419984" y="-3353"/>
                  <a:pt x="836266" y="9708"/>
                  <a:pt x="1084612" y="43843"/>
                </a:cubicBezTo>
                <a:cubicBezTo>
                  <a:pt x="1296612" y="77157"/>
                  <a:pt x="1308454" y="201315"/>
                  <a:pt x="1304925" y="331833"/>
                </a:cubicBezTo>
              </a:path>
            </a:pathLst>
          </a:custGeom>
          <a:noFill/>
          <a:ln w="28575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  <a:extLst>
              <a:ext uri="{C807C97D-BFC1-408E-A445-0C87EB9F89A2}">
                <ask:lineSketchStyleProps xmlns:ask="http://schemas.microsoft.com/office/drawing/2018/sketchyshapes" sd="2116632749">
                  <a:custGeom>
                    <a:avLst/>
                    <a:gdLst>
                      <a:gd name="connsiteX0" fmla="*/ 0 w 733425"/>
                      <a:gd name="connsiteY0" fmla="*/ 7478 h 417053"/>
                      <a:gd name="connsiteX1" fmla="*/ 609600 w 733425"/>
                      <a:gd name="connsiteY1" fmla="*/ 55103 h 417053"/>
                      <a:gd name="connsiteX2" fmla="*/ 733425 w 733425"/>
                      <a:gd name="connsiteY2" fmla="*/ 417053 h 4170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33425" h="417053">
                        <a:moveTo>
                          <a:pt x="0" y="7478"/>
                        </a:moveTo>
                        <a:cubicBezTo>
                          <a:pt x="243681" y="-2841"/>
                          <a:pt x="487363" y="-13160"/>
                          <a:pt x="609600" y="55103"/>
                        </a:cubicBezTo>
                        <a:cubicBezTo>
                          <a:pt x="731838" y="123366"/>
                          <a:pt x="732631" y="270209"/>
                          <a:pt x="733425" y="41705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67171A-6E68-45EF-B0E9-850B37343F6B}"/>
              </a:ext>
            </a:extLst>
          </p:cNvPr>
          <p:cNvSpPr txBox="1"/>
          <p:nvPr/>
        </p:nvSpPr>
        <p:spPr>
          <a:xfrm>
            <a:off x="3962400" y="2882388"/>
            <a:ext cx="1304926" cy="375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Retained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836924-99B8-4293-8D6F-0C86DE55E4C0}"/>
              </a:ext>
            </a:extLst>
          </p:cNvPr>
          <p:cNvSpPr txBox="1"/>
          <p:nvPr/>
        </p:nvSpPr>
        <p:spPr>
          <a:xfrm>
            <a:off x="2905125" y="3248661"/>
            <a:ext cx="2571749" cy="375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Not retained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8ECE32E-64C5-4948-92DA-EE92BA17B6CB}"/>
              </a:ext>
            </a:extLst>
          </p:cNvPr>
          <p:cNvCxnSpPr/>
          <p:nvPr/>
        </p:nvCxnSpPr>
        <p:spPr>
          <a:xfrm>
            <a:off x="685800" y="2882388"/>
            <a:ext cx="5562600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94E167D-47EF-4FE7-B615-3877B18F5C27}"/>
              </a:ext>
            </a:extLst>
          </p:cNvPr>
          <p:cNvCxnSpPr>
            <a:cxnSpLocks/>
          </p:cNvCxnSpPr>
          <p:nvPr/>
        </p:nvCxnSpPr>
        <p:spPr>
          <a:xfrm>
            <a:off x="1514475" y="2539488"/>
            <a:ext cx="0" cy="3429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08B081A-51E6-4F29-89C6-61AF31F65ADE}"/>
              </a:ext>
            </a:extLst>
          </p:cNvPr>
          <p:cNvSpPr txBox="1"/>
          <p:nvPr/>
        </p:nvSpPr>
        <p:spPr>
          <a:xfrm>
            <a:off x="1514475" y="2415663"/>
            <a:ext cx="181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2"/>
                </a:solidFill>
              </a:rPr>
              <a:t>Census year 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3AE010-219B-49BF-A84D-885CBB474B3C}"/>
              </a:ext>
            </a:extLst>
          </p:cNvPr>
          <p:cNvCxnSpPr>
            <a:cxnSpLocks/>
          </p:cNvCxnSpPr>
          <p:nvPr/>
        </p:nvCxnSpPr>
        <p:spPr>
          <a:xfrm>
            <a:off x="3806067" y="2540587"/>
            <a:ext cx="0" cy="3429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30A01C6-91E4-4D63-AF16-4A700A262883}"/>
              </a:ext>
            </a:extLst>
          </p:cNvPr>
          <p:cNvSpPr txBox="1"/>
          <p:nvPr/>
        </p:nvSpPr>
        <p:spPr>
          <a:xfrm>
            <a:off x="3806067" y="2416762"/>
            <a:ext cx="181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2"/>
                </a:solidFill>
              </a:rPr>
              <a:t>Census year 2</a:t>
            </a:r>
          </a:p>
        </p:txBody>
      </p:sp>
    </p:spTree>
    <p:extLst>
      <p:ext uri="{BB962C8B-B14F-4D97-AF65-F5344CB8AC3E}">
        <p14:creationId xmlns:p14="http://schemas.microsoft.com/office/powerpoint/2010/main" val="404197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Key ECU definitions and terms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78AC28-3D37-4D56-B7D6-C4EEE0BF413A}"/>
              </a:ext>
            </a:extLst>
          </p:cNvPr>
          <p:cNvSpPr txBox="1"/>
          <p:nvPr/>
        </p:nvSpPr>
        <p:spPr>
          <a:xfrm>
            <a:off x="461063" y="1390650"/>
            <a:ext cx="7530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0070C0"/>
                </a:solidFill>
              </a:rPr>
              <a:t>Success rate </a:t>
            </a:r>
            <a:r>
              <a:rPr lang="en-AU" sz="3200" dirty="0">
                <a:solidFill>
                  <a:srgbClr val="0070C0"/>
                </a:solidFill>
              </a:rPr>
              <a:t>or</a:t>
            </a:r>
            <a:r>
              <a:rPr lang="en-AU" sz="3200" b="1" dirty="0">
                <a:solidFill>
                  <a:srgbClr val="0070C0"/>
                </a:solidFill>
              </a:rPr>
              <a:t> progress rate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F3896E-4A82-4B82-9826-B8A7D82D14BB}"/>
              </a:ext>
            </a:extLst>
          </p:cNvPr>
          <p:cNvSpPr txBox="1"/>
          <p:nvPr/>
        </p:nvSpPr>
        <p:spPr>
          <a:xfrm>
            <a:off x="461065" y="4314511"/>
            <a:ext cx="927348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800" dirty="0"/>
              <a:t>A pass rate – the percentage of passing grades, </a:t>
            </a:r>
            <a:br>
              <a:rPr lang="en-AU" sz="2800" dirty="0"/>
            </a:br>
            <a:r>
              <a:rPr lang="en-AU" sz="2800" dirty="0"/>
              <a:t>as a proportion of all grades.</a:t>
            </a:r>
          </a:p>
          <a:p>
            <a:pPr>
              <a:spcAft>
                <a:spcPts val="1200"/>
              </a:spcAft>
            </a:pPr>
            <a:r>
              <a:rPr lang="en-AU" sz="2800" dirty="0"/>
              <a:t>Pass / (Pass + Fail)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D90C59-5DAF-4363-976A-349C419BD75D}"/>
              </a:ext>
            </a:extLst>
          </p:cNvPr>
          <p:cNvCxnSpPr/>
          <p:nvPr/>
        </p:nvCxnSpPr>
        <p:spPr>
          <a:xfrm>
            <a:off x="676275" y="2876864"/>
            <a:ext cx="5562600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59A7F97-C3FA-4F14-9A9D-BB9B9FB39051}"/>
              </a:ext>
            </a:extLst>
          </p:cNvPr>
          <p:cNvCxnSpPr>
            <a:cxnSpLocks/>
          </p:cNvCxnSpPr>
          <p:nvPr/>
        </p:nvCxnSpPr>
        <p:spPr>
          <a:xfrm>
            <a:off x="1504950" y="2533964"/>
            <a:ext cx="0" cy="3429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4597CE8-1049-4524-B88F-FBCABEFF80DF}"/>
              </a:ext>
            </a:extLst>
          </p:cNvPr>
          <p:cNvSpPr txBox="1"/>
          <p:nvPr/>
        </p:nvSpPr>
        <p:spPr>
          <a:xfrm>
            <a:off x="1504950" y="2410139"/>
            <a:ext cx="181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2"/>
                </a:solidFill>
              </a:rPr>
              <a:t>Census year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C1800B-AD5C-4F0F-AEB8-9B33D711B0E1}"/>
              </a:ext>
            </a:extLst>
          </p:cNvPr>
          <p:cNvSpPr/>
          <p:nvPr/>
        </p:nvSpPr>
        <p:spPr>
          <a:xfrm>
            <a:off x="1571624" y="3010214"/>
            <a:ext cx="781048" cy="276223"/>
          </a:xfrm>
          <a:prstGeom prst="rect">
            <a:avLst/>
          </a:prstGeom>
          <a:solidFill>
            <a:schemeClr val="bg1"/>
          </a:solidFill>
          <a:ln>
            <a:solidFill>
              <a:srgbClr val="2E5D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rgbClr val="2E5D21"/>
                </a:solidFill>
              </a:rPr>
              <a:t>CR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797538-99A2-4410-9204-6EB97A343439}"/>
              </a:ext>
            </a:extLst>
          </p:cNvPr>
          <p:cNvSpPr/>
          <p:nvPr/>
        </p:nvSpPr>
        <p:spPr>
          <a:xfrm>
            <a:off x="1571624" y="3372481"/>
            <a:ext cx="781048" cy="276223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700EDF-CCDC-4B70-973D-6D2E9B68CCDC}"/>
              </a:ext>
            </a:extLst>
          </p:cNvPr>
          <p:cNvCxnSpPr/>
          <p:nvPr/>
        </p:nvCxnSpPr>
        <p:spPr>
          <a:xfrm>
            <a:off x="1504949" y="2876864"/>
            <a:ext cx="0" cy="86766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EAE1FF9-15B0-4596-AB19-AFBC21CA6826}"/>
              </a:ext>
            </a:extLst>
          </p:cNvPr>
          <p:cNvCxnSpPr/>
          <p:nvPr/>
        </p:nvCxnSpPr>
        <p:spPr>
          <a:xfrm>
            <a:off x="2419349" y="2876864"/>
            <a:ext cx="0" cy="86766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4BE6FAF-89C4-41AD-9924-F15D4F116681}"/>
              </a:ext>
            </a:extLst>
          </p:cNvPr>
          <p:cNvSpPr txBox="1"/>
          <p:nvPr/>
        </p:nvSpPr>
        <p:spPr>
          <a:xfrm>
            <a:off x="2462212" y="2960776"/>
            <a:ext cx="1304926" cy="375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Passed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15BF48-5EF1-4AA7-95A1-3EED4B9D9522}"/>
              </a:ext>
            </a:extLst>
          </p:cNvPr>
          <p:cNvSpPr txBox="1"/>
          <p:nvPr/>
        </p:nvSpPr>
        <p:spPr>
          <a:xfrm>
            <a:off x="2462212" y="3321354"/>
            <a:ext cx="1724024" cy="375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Failed</a:t>
            </a:r>
          </a:p>
        </p:txBody>
      </p:sp>
    </p:spTree>
    <p:extLst>
      <p:ext uri="{BB962C8B-B14F-4D97-AF65-F5344CB8AC3E}">
        <p14:creationId xmlns:p14="http://schemas.microsoft.com/office/powerpoint/2010/main" val="255558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Key ECU definitions and terms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3A2259-61BA-496C-9C8F-598FDAAFDCE8}"/>
              </a:ext>
            </a:extLst>
          </p:cNvPr>
          <p:cNvSpPr txBox="1"/>
          <p:nvPr/>
        </p:nvSpPr>
        <p:spPr>
          <a:xfrm>
            <a:off x="461064" y="4178261"/>
            <a:ext cx="113014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800" dirty="0"/>
              <a:t>The percentage of students who commenced a course in a given year, </a:t>
            </a:r>
            <a:br>
              <a:rPr lang="en-AU" sz="2800" dirty="0"/>
            </a:br>
            <a:r>
              <a:rPr lang="en-AU" sz="2800" dirty="0"/>
              <a:t>who completed it within a given period of time (e.g. within 4 years)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3CC84BB-4D89-44DC-9F26-3FA9E7538A30}"/>
              </a:ext>
            </a:extLst>
          </p:cNvPr>
          <p:cNvSpPr/>
          <p:nvPr/>
        </p:nvSpPr>
        <p:spPr>
          <a:xfrm>
            <a:off x="1514475" y="3016218"/>
            <a:ext cx="4933950" cy="78106"/>
          </a:xfrm>
          <a:custGeom>
            <a:avLst/>
            <a:gdLst>
              <a:gd name="connsiteX0" fmla="*/ 0 w 4933950"/>
              <a:gd name="connsiteY0" fmla="*/ 30481 h 78106"/>
              <a:gd name="connsiteX1" fmla="*/ 2610961 w 4933950"/>
              <a:gd name="connsiteY1" fmla="*/ 1906 h 78106"/>
              <a:gd name="connsiteX2" fmla="*/ 4933950 w 4933950"/>
              <a:gd name="connsiteY2" fmla="*/ 78106 h 7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33950" h="78106" extrusionOk="0">
                <a:moveTo>
                  <a:pt x="0" y="30481"/>
                </a:moveTo>
                <a:cubicBezTo>
                  <a:pt x="927731" y="23300"/>
                  <a:pt x="1876150" y="78592"/>
                  <a:pt x="2610961" y="1906"/>
                </a:cubicBezTo>
                <a:cubicBezTo>
                  <a:pt x="3500764" y="-3956"/>
                  <a:pt x="4077724" y="57255"/>
                  <a:pt x="4933950" y="78106"/>
                </a:cubicBezTo>
              </a:path>
            </a:pathLst>
          </a:custGeom>
          <a:noFill/>
          <a:ln w="28575">
            <a:solidFill>
              <a:srgbClr val="2E5D21"/>
            </a:solidFill>
            <a:headEnd type="none" w="med" len="med"/>
            <a:tailEnd type="arrow" w="med" len="med"/>
            <a:extLst>
              <a:ext uri="{C807C97D-BFC1-408E-A445-0C87EB9F89A2}">
                <ask:lineSketchStyleProps xmlns:ask="http://schemas.microsoft.com/office/drawing/2018/sketchyshapes" sd="3188510799">
                  <a:custGeom>
                    <a:avLst/>
                    <a:gdLst>
                      <a:gd name="connsiteX0" fmla="*/ 0 w 2447925"/>
                      <a:gd name="connsiteY0" fmla="*/ 30482 h 78107"/>
                      <a:gd name="connsiteX1" fmla="*/ 1295400 w 2447925"/>
                      <a:gd name="connsiteY1" fmla="*/ 1907 h 78107"/>
                      <a:gd name="connsiteX2" fmla="*/ 2447925 w 2447925"/>
                      <a:gd name="connsiteY2" fmla="*/ 78107 h 781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47925" h="78107">
                        <a:moveTo>
                          <a:pt x="0" y="30482"/>
                        </a:moveTo>
                        <a:cubicBezTo>
                          <a:pt x="443706" y="12226"/>
                          <a:pt x="887413" y="-6030"/>
                          <a:pt x="1295400" y="1907"/>
                        </a:cubicBezTo>
                        <a:cubicBezTo>
                          <a:pt x="1703387" y="9844"/>
                          <a:pt x="2075656" y="43975"/>
                          <a:pt x="2447925" y="7810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5126E0-C0DC-447A-BA93-6EB21EE7E7D2}"/>
              </a:ext>
            </a:extLst>
          </p:cNvPr>
          <p:cNvSpPr/>
          <p:nvPr/>
        </p:nvSpPr>
        <p:spPr>
          <a:xfrm>
            <a:off x="1514475" y="3219646"/>
            <a:ext cx="1914525" cy="267724"/>
          </a:xfrm>
          <a:custGeom>
            <a:avLst/>
            <a:gdLst>
              <a:gd name="connsiteX0" fmla="*/ 0 w 1914525"/>
              <a:gd name="connsiteY0" fmla="*/ 4800 h 267724"/>
              <a:gd name="connsiteX1" fmla="*/ 1591293 w 1914525"/>
              <a:gd name="connsiteY1" fmla="*/ 35372 h 267724"/>
              <a:gd name="connsiteX2" fmla="*/ 1914525 w 1914525"/>
              <a:gd name="connsiteY2" fmla="*/ 267724 h 26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4525" h="267724" extrusionOk="0">
                <a:moveTo>
                  <a:pt x="0" y="4800"/>
                </a:moveTo>
                <a:cubicBezTo>
                  <a:pt x="613392" y="-3651"/>
                  <a:pt x="1246965" y="8057"/>
                  <a:pt x="1591293" y="35372"/>
                </a:cubicBezTo>
                <a:cubicBezTo>
                  <a:pt x="1909945" y="77522"/>
                  <a:pt x="1913549" y="170421"/>
                  <a:pt x="1914525" y="267724"/>
                </a:cubicBezTo>
              </a:path>
            </a:pathLst>
          </a:custGeom>
          <a:noFill/>
          <a:ln w="28575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 w="med" len="med"/>
            <a:extLst>
              <a:ext uri="{C807C97D-BFC1-408E-A445-0C87EB9F89A2}">
                <ask:lineSketchStyleProps xmlns:ask="http://schemas.microsoft.com/office/drawing/2018/sketchyshapes" sd="2116632749">
                  <a:custGeom>
                    <a:avLst/>
                    <a:gdLst>
                      <a:gd name="connsiteX0" fmla="*/ 0 w 733425"/>
                      <a:gd name="connsiteY0" fmla="*/ 7478 h 417053"/>
                      <a:gd name="connsiteX1" fmla="*/ 609600 w 733425"/>
                      <a:gd name="connsiteY1" fmla="*/ 55103 h 417053"/>
                      <a:gd name="connsiteX2" fmla="*/ 733425 w 733425"/>
                      <a:gd name="connsiteY2" fmla="*/ 417053 h 4170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33425" h="417053">
                        <a:moveTo>
                          <a:pt x="0" y="7478"/>
                        </a:moveTo>
                        <a:cubicBezTo>
                          <a:pt x="243681" y="-2841"/>
                          <a:pt x="487363" y="-13160"/>
                          <a:pt x="609600" y="55103"/>
                        </a:cubicBezTo>
                        <a:cubicBezTo>
                          <a:pt x="731838" y="123366"/>
                          <a:pt x="732631" y="270209"/>
                          <a:pt x="733425" y="41705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48CD0F0-C809-4381-8B11-2037089CF4A5}"/>
              </a:ext>
            </a:extLst>
          </p:cNvPr>
          <p:cNvCxnSpPr/>
          <p:nvPr/>
        </p:nvCxnSpPr>
        <p:spPr>
          <a:xfrm>
            <a:off x="685800" y="2884884"/>
            <a:ext cx="5562600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4382E85-67AE-43E5-8819-B272B3B48E29}"/>
              </a:ext>
            </a:extLst>
          </p:cNvPr>
          <p:cNvCxnSpPr>
            <a:cxnSpLocks/>
          </p:cNvCxnSpPr>
          <p:nvPr/>
        </p:nvCxnSpPr>
        <p:spPr>
          <a:xfrm>
            <a:off x="1514475" y="2541984"/>
            <a:ext cx="0" cy="3429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92883CF-8643-442D-B86D-B25D94658830}"/>
              </a:ext>
            </a:extLst>
          </p:cNvPr>
          <p:cNvSpPr txBox="1"/>
          <p:nvPr/>
        </p:nvSpPr>
        <p:spPr>
          <a:xfrm>
            <a:off x="1514475" y="2418159"/>
            <a:ext cx="181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2"/>
                </a:solidFill>
              </a:rPr>
              <a:t>First Census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74FDE7-BE81-4732-B0D4-66AF029E86CC}"/>
              </a:ext>
            </a:extLst>
          </p:cNvPr>
          <p:cNvSpPr txBox="1"/>
          <p:nvPr/>
        </p:nvSpPr>
        <p:spPr>
          <a:xfrm>
            <a:off x="6473135" y="2906775"/>
            <a:ext cx="1304926" cy="375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Completed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E78CFE-2171-4944-896B-DB418EF5434A}"/>
              </a:ext>
            </a:extLst>
          </p:cNvPr>
          <p:cNvSpPr txBox="1"/>
          <p:nvPr/>
        </p:nvSpPr>
        <p:spPr>
          <a:xfrm>
            <a:off x="3524250" y="3233980"/>
            <a:ext cx="1724024" cy="375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Not completed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353DED-174A-4151-BBDB-0BCAE3514862}"/>
              </a:ext>
            </a:extLst>
          </p:cNvPr>
          <p:cNvSpPr txBox="1"/>
          <p:nvPr/>
        </p:nvSpPr>
        <p:spPr>
          <a:xfrm>
            <a:off x="461063" y="1390650"/>
            <a:ext cx="7530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0070C0"/>
                </a:solidFill>
              </a:rPr>
              <a:t>Completion rate</a:t>
            </a:r>
          </a:p>
        </p:txBody>
      </p:sp>
    </p:spTree>
    <p:extLst>
      <p:ext uri="{BB962C8B-B14F-4D97-AF65-F5344CB8AC3E}">
        <p14:creationId xmlns:p14="http://schemas.microsoft.com/office/powerpoint/2010/main" val="42711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Data cheat sheet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EC8CE21-F999-4939-A095-90FBC8B46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97030"/>
              </p:ext>
            </p:extLst>
          </p:nvPr>
        </p:nvGraphicFramePr>
        <p:xfrm>
          <a:off x="311753" y="1121337"/>
          <a:ext cx="11463687" cy="5453059"/>
        </p:xfrm>
        <a:graphic>
          <a:graphicData uri="http://schemas.openxmlformats.org/drawingml/2006/table">
            <a:tbl>
              <a:tblPr firstRow="1" firstCol="1" bandRow="1"/>
              <a:tblGrid>
                <a:gridCol w="2543207">
                  <a:extLst>
                    <a:ext uri="{9D8B030D-6E8A-4147-A177-3AD203B41FA5}">
                      <a16:colId xmlns:a16="http://schemas.microsoft.com/office/drawing/2014/main" val="185991358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308004192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3763457840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2428394761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497682529"/>
                    </a:ext>
                  </a:extLst>
                </a:gridCol>
              </a:tblGrid>
              <a:tr h="578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Measure</a:t>
                      </a:r>
                      <a:endParaRPr lang="en-A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000" marR="72000" marT="72000" marB="72000" anchor="b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Available at School level?</a:t>
                      </a:r>
                      <a:endParaRPr lang="en-A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000" marR="72000" marT="72000" marB="72000" anchor="b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Available at Course level?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(Try </a:t>
                      </a:r>
                      <a:r>
                        <a:rPr lang="en-AU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3"/>
                        </a:rPr>
                        <a:t>Course dashboard</a:t>
                      </a:r>
                      <a:r>
                        <a:rPr lang="en-AU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</a:t>
                      </a:r>
                    </a:p>
                  </a:txBody>
                  <a:tcPr marL="72000" marR="72000" marT="72000" marB="72000" anchor="b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Available at Major (</a:t>
                      </a:r>
                      <a:r>
                        <a:rPr lang="en-AU" sz="1400" b="1" dirty="0" err="1">
                          <a:effectLst/>
                        </a:rPr>
                        <a:t>unitset</a:t>
                      </a:r>
                      <a:r>
                        <a:rPr lang="en-AU" sz="1400" b="1" dirty="0">
                          <a:effectLst/>
                        </a:rPr>
                        <a:t>) level?</a:t>
                      </a:r>
                      <a:endParaRPr lang="en-A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000" marR="72000" marT="72000" marB="72000" anchor="b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Available at Unit level?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(Try </a:t>
                      </a:r>
                      <a:r>
                        <a:rPr lang="en-AU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4"/>
                        </a:rPr>
                        <a:t>Unit Review dashboard</a:t>
                      </a:r>
                      <a:r>
                        <a:rPr lang="en-AU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</a:t>
                      </a:r>
                    </a:p>
                  </a:txBody>
                  <a:tcPr marL="72000" marR="72000" marT="72000" marB="72000" anchor="b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956286"/>
                  </a:ext>
                </a:extLst>
              </a:tr>
              <a:tr h="466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Enrolment trends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rgbClr val="2E5D21"/>
                          </a:solidFill>
                          <a:effectLst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74643"/>
                  </a:ext>
                </a:extLst>
              </a:tr>
              <a:tr h="466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Drop out rates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121159"/>
                  </a:ext>
                </a:extLst>
              </a:tr>
              <a:tr h="466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Retention rates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N/A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N/A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13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Success rates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86210"/>
                  </a:ext>
                </a:extLst>
              </a:tr>
              <a:tr h="466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Grade distribution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021196"/>
                  </a:ext>
                </a:extLst>
              </a:tr>
              <a:tr h="801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Completion rates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N/A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N/A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980243"/>
                  </a:ext>
                </a:extLst>
              </a:tr>
              <a:tr h="578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Student satisfaction (UTEI)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578289"/>
                  </a:ext>
                </a:extLst>
              </a:tr>
              <a:tr h="578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Student satisfaction  (SES)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935696"/>
                  </a:ext>
                </a:extLst>
              </a:tr>
              <a:tr h="600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Graduate employment (GOS)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5D2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A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5D2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N/A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209559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44B1912-268A-408B-A5A0-CD4554615A9D}"/>
              </a:ext>
            </a:extLst>
          </p:cNvPr>
          <p:cNvSpPr/>
          <p:nvPr/>
        </p:nvSpPr>
        <p:spPr>
          <a:xfrm>
            <a:off x="7473887" y="513806"/>
            <a:ext cx="3291840" cy="313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i="1" dirty="0"/>
              <a:t>(N/A – not applicable at this level of detail)</a:t>
            </a:r>
          </a:p>
        </p:txBody>
      </p:sp>
    </p:spTree>
    <p:extLst>
      <p:ext uri="{BB962C8B-B14F-4D97-AF65-F5344CB8AC3E}">
        <p14:creationId xmlns:p14="http://schemas.microsoft.com/office/powerpoint/2010/main" val="3617545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Key links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BE8699-88EE-4439-BFA6-2A7DEA3907DF}"/>
              </a:ext>
            </a:extLst>
          </p:cNvPr>
          <p:cNvSpPr txBox="1"/>
          <p:nvPr/>
        </p:nvSpPr>
        <p:spPr>
          <a:xfrm>
            <a:off x="461064" y="1258338"/>
            <a:ext cx="1076379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UTEI promotions report: via </a:t>
            </a:r>
            <a:r>
              <a:rPr lang="en-AU" sz="2400" dirty="0">
                <a:hlinkClick r:id="rId3"/>
              </a:rPr>
              <a:t>https://portalappsx.ecu.edu.au/utei_rep</a:t>
            </a:r>
            <a:r>
              <a:rPr lang="en-AU" sz="2400" dirty="0"/>
              <a:t> </a:t>
            </a:r>
            <a:br>
              <a:rPr lang="en-AU" sz="2400" dirty="0"/>
            </a:br>
            <a:r>
              <a:rPr lang="en-AU" sz="2400" dirty="0"/>
              <a:t>(Note: best browser is Firefox)</a:t>
            </a:r>
          </a:p>
          <a:p>
            <a:pPr marL="444500" indent="-444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Unit dashboard: </a:t>
            </a:r>
            <a:r>
              <a:rPr lang="en-AU" sz="2400" dirty="0">
                <a:hlinkClick r:id="rId4"/>
              </a:rPr>
              <a:t>https://tableau.ecu.edu.au/#/views/UnitReviewDashboard/Home?:iid=3</a:t>
            </a:r>
            <a:r>
              <a:rPr lang="en-AU" sz="2400" dirty="0"/>
              <a:t>  </a:t>
            </a:r>
          </a:p>
          <a:p>
            <a:pPr marL="444500" indent="-444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Course dashboard: </a:t>
            </a:r>
            <a:r>
              <a:rPr lang="en-AU" sz="2400" dirty="0">
                <a:hlinkClick r:id="rId5"/>
              </a:rPr>
              <a:t>https://tableau.ecu.edu.au/#/views/CourseReviewDashboard/Indicators</a:t>
            </a:r>
            <a:r>
              <a:rPr lang="en-AU" sz="2400" dirty="0"/>
              <a:t> </a:t>
            </a:r>
            <a:endParaRPr lang="en-AU" sz="2400" i="1" dirty="0"/>
          </a:p>
        </p:txBody>
      </p:sp>
    </p:spTree>
    <p:extLst>
      <p:ext uri="{BB962C8B-B14F-4D97-AF65-F5344CB8AC3E}">
        <p14:creationId xmlns:p14="http://schemas.microsoft.com/office/powerpoint/2010/main" val="353898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Common pitfalls and how to avoid them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BE8699-88EE-4439-BFA6-2A7DEA3907DF}"/>
              </a:ext>
            </a:extLst>
          </p:cNvPr>
          <p:cNvSpPr txBox="1"/>
          <p:nvPr/>
        </p:nvSpPr>
        <p:spPr>
          <a:xfrm>
            <a:off x="356289" y="1192751"/>
            <a:ext cx="567303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700" dirty="0"/>
              <a:t>Too much emphasis on </a:t>
            </a:r>
            <a:r>
              <a:rPr lang="en-AU" sz="1700" b="1" dirty="0"/>
              <a:t>broader results </a:t>
            </a:r>
            <a:r>
              <a:rPr lang="en-AU" sz="1700" dirty="0"/>
              <a:t>(e.g. School retention rates) </a:t>
            </a:r>
          </a:p>
          <a:p>
            <a:pPr marL="628650" lvl="1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700" i="1" dirty="0"/>
              <a:t>Think about the things you directly influenced</a:t>
            </a:r>
          </a:p>
          <a:p>
            <a:pPr marL="628650" lvl="1" indent="-2571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700" i="1" dirty="0"/>
              <a:t>Focus on relevant data/evidence to support your claims</a:t>
            </a: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700" dirty="0"/>
              <a:t>Cherry-picking the most </a:t>
            </a:r>
            <a:r>
              <a:rPr lang="en-AU" sz="1700" b="1" dirty="0"/>
              <a:t>favourable</a:t>
            </a:r>
            <a:r>
              <a:rPr lang="en-AU" sz="1700" dirty="0"/>
              <a:t> data (or years) to include</a:t>
            </a:r>
          </a:p>
          <a:p>
            <a:pPr marL="628650" lvl="1" indent="-2667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en-AU" sz="1700" i="1" dirty="0"/>
              <a:t>Include the most recent data available</a:t>
            </a:r>
          </a:p>
          <a:p>
            <a:pPr marL="628650" lvl="1" indent="-2667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en-AU" sz="1700" i="1" dirty="0"/>
              <a:t>Try to show results over a few years in a row</a:t>
            </a:r>
          </a:p>
          <a:p>
            <a:pPr marL="628650" lvl="1" indent="-2667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en-AU" sz="1700" i="1" dirty="0"/>
              <a:t>Don’t be afraid to include data that doesn’t show a perfect increase over time. What’s important is that you explain variations in the data, and, what you did in response</a:t>
            </a:r>
          </a:p>
          <a:p>
            <a:pPr marL="18097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700" b="0" i="0" u="none" strike="noStrike" kern="1200" cap="none" spc="0" normalizeH="0" baseline="0" noProof="0" dirty="0">
                <a:ln>
                  <a:noFill/>
                </a:ln>
                <a:solidFill>
                  <a:srgbClr val="1019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providing results in </a:t>
            </a:r>
            <a:r>
              <a:rPr kumimoji="0" lang="en-AU" sz="1700" b="1" i="0" u="none" strike="noStrike" kern="1200" cap="none" spc="0" normalizeH="0" baseline="0" noProof="0" dirty="0">
                <a:ln>
                  <a:noFill/>
                </a:ln>
                <a:solidFill>
                  <a:srgbClr val="1019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context</a:t>
            </a:r>
            <a:r>
              <a:rPr kumimoji="0" lang="en-AU" sz="1700" b="0" i="0" u="none" strike="noStrike" kern="1200" cap="none" spc="0" normalizeH="0" baseline="0" noProof="0" dirty="0">
                <a:ln>
                  <a:noFill/>
                </a:ln>
                <a:solidFill>
                  <a:srgbClr val="1019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(this begs the question “is this actually a notable result?”)</a:t>
            </a:r>
          </a:p>
          <a:p>
            <a:pPr marL="628650" marR="0" lvl="1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700" b="0" i="1" u="none" strike="noStrike" kern="1200" cap="none" spc="0" normalizeH="0" baseline="0" noProof="0" dirty="0">
                <a:ln>
                  <a:noFill/>
                </a:ln>
                <a:solidFill>
                  <a:srgbClr val="1019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Compare to School or ECU average, or benchmark against other universities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6E6837-9332-4558-8698-959C5ED517B4}"/>
              </a:ext>
            </a:extLst>
          </p:cNvPr>
          <p:cNvSpPr txBox="1"/>
          <p:nvPr/>
        </p:nvSpPr>
        <p:spPr>
          <a:xfrm>
            <a:off x="6501712" y="1192751"/>
            <a:ext cx="5404538" cy="3924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700" dirty="0"/>
              <a:t>Heavily </a:t>
            </a:r>
            <a:r>
              <a:rPr lang="en-AU" sz="1700" b="1" dirty="0"/>
              <a:t>manipulating</a:t>
            </a:r>
            <a:r>
              <a:rPr lang="en-AU" sz="1700" dirty="0"/>
              <a:t> the way data is presented</a:t>
            </a:r>
          </a:p>
          <a:p>
            <a:pPr marL="628650" lvl="1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700" i="1" dirty="0"/>
              <a:t>Generally speaking, in a chart, start the Y axis at 0</a:t>
            </a:r>
          </a:p>
          <a:p>
            <a:pPr marL="628650" lvl="1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700" i="1" dirty="0"/>
              <a:t>Don’t mix and match different time periods or metrics on the same chart</a:t>
            </a:r>
          </a:p>
          <a:p>
            <a:pPr marL="628650" lvl="1" indent="-2667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700" i="1" dirty="0"/>
              <a:t>Use clear labels and headings</a:t>
            </a:r>
          </a:p>
          <a:p>
            <a:pPr marL="18097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700" b="0" i="0" u="none" strike="noStrike" kern="1200" cap="none" spc="0" normalizeH="0" baseline="0" noProof="0" dirty="0">
                <a:ln>
                  <a:noFill/>
                </a:ln>
                <a:solidFill>
                  <a:srgbClr val="1019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Reliance on </a:t>
            </a:r>
            <a:r>
              <a:rPr kumimoji="0" lang="en-AU" sz="1700" b="1" i="0" u="none" strike="noStrike" kern="1200" cap="none" spc="0" normalizeH="0" baseline="0" noProof="0" dirty="0">
                <a:ln>
                  <a:noFill/>
                </a:ln>
                <a:solidFill>
                  <a:srgbClr val="1019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small results</a:t>
            </a:r>
          </a:p>
          <a:p>
            <a:pPr marL="628650" marR="0" lvl="1" indent="-266700" algn="l" defTabSz="8096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700" b="0" i="1" u="none" strike="noStrike" kern="1200" cap="none" spc="0" normalizeH="0" baseline="0" noProof="0" dirty="0">
                <a:ln>
                  <a:noFill/>
                </a:ln>
                <a:solidFill>
                  <a:srgbClr val="1019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 aware of the number of students the figure is based on, and if small (&lt; 10 students), consider options:</a:t>
            </a:r>
          </a:p>
          <a:p>
            <a:pPr marL="1085850" lvl="2" indent="-266700" defTabSz="80962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sz="1700" i="1" dirty="0">
                <a:solidFill>
                  <a:srgbClr val="101920"/>
                </a:solidFill>
                <a:latin typeface="Calibri" panose="020F0502020204030204"/>
              </a:rPr>
              <a:t>Combine</a:t>
            </a:r>
            <a:r>
              <a:rPr kumimoji="0" lang="en-AU" sz="1700" b="0" i="1" u="none" strike="noStrike" kern="1200" cap="none" spc="0" normalizeH="0" baseline="0" noProof="0" dirty="0">
                <a:ln>
                  <a:noFill/>
                </a:ln>
                <a:solidFill>
                  <a:srgbClr val="1019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multiple years of data together</a:t>
            </a:r>
          </a:p>
          <a:p>
            <a:pPr marL="1085850" lvl="2" indent="-266700" defTabSz="809625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AU" sz="1700" i="1" dirty="0">
                <a:solidFill>
                  <a:srgbClr val="101920"/>
                </a:solidFill>
                <a:latin typeface="Calibri" panose="020F0502020204030204"/>
              </a:rPr>
              <a:t>Include</a:t>
            </a:r>
            <a:r>
              <a:rPr kumimoji="0" lang="en-AU" sz="1700" b="0" i="1" u="none" strike="noStrike" kern="1200" cap="none" spc="0" normalizeH="0" baseline="0" noProof="0" dirty="0">
                <a:ln>
                  <a:noFill/>
                </a:ln>
                <a:solidFill>
                  <a:srgbClr val="1019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caveat/note</a:t>
            </a:r>
          </a:p>
          <a:p>
            <a:pPr marL="1085850" lvl="2" indent="-266700" defTabSz="809625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kumimoji="0" lang="en-AU" sz="1700" b="0" i="1" u="none" strike="noStrike" kern="1200" cap="none" spc="0" normalizeH="0" baseline="0" noProof="0" dirty="0">
                <a:ln>
                  <a:noFill/>
                </a:ln>
                <a:solidFill>
                  <a:srgbClr val="1019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Don’t include, and find another alternative</a:t>
            </a:r>
          </a:p>
        </p:txBody>
      </p:sp>
    </p:spTree>
    <p:extLst>
      <p:ext uri="{BB962C8B-B14F-4D97-AF65-F5344CB8AC3E}">
        <p14:creationId xmlns:p14="http://schemas.microsoft.com/office/powerpoint/2010/main" val="191408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assistance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58AD65-37AA-4604-BE77-0AC6E6729378}"/>
              </a:ext>
            </a:extLst>
          </p:cNvPr>
          <p:cNvSpPr txBox="1"/>
          <p:nvPr/>
        </p:nvSpPr>
        <p:spPr>
          <a:xfrm>
            <a:off x="619125" y="1285875"/>
            <a:ext cx="109894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Finance Senior Business Analyst for your School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Survey data: David Collings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Student data (incl. success, retention): Kathleen Balson</a:t>
            </a:r>
          </a:p>
        </p:txBody>
      </p:sp>
    </p:spTree>
    <p:extLst>
      <p:ext uri="{BB962C8B-B14F-4D97-AF65-F5344CB8AC3E}">
        <p14:creationId xmlns:p14="http://schemas.microsoft.com/office/powerpoint/2010/main" val="10099024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CU Corp Colours">
      <a:dk1>
        <a:srgbClr val="101920"/>
      </a:dk1>
      <a:lt1>
        <a:srgbClr val="FFFFFF"/>
      </a:lt1>
      <a:dk2>
        <a:srgbClr val="404140"/>
      </a:dk2>
      <a:lt2>
        <a:srgbClr val="FFFFFF"/>
      </a:lt2>
      <a:accent1>
        <a:srgbClr val="004B85"/>
      </a:accent1>
      <a:accent2>
        <a:srgbClr val="BE2F36"/>
      </a:accent2>
      <a:accent3>
        <a:srgbClr val="FFC658"/>
      </a:accent3>
      <a:accent4>
        <a:srgbClr val="004B85"/>
      </a:accent4>
      <a:accent5>
        <a:srgbClr val="FFC658"/>
      </a:accent5>
      <a:accent6>
        <a:srgbClr val="BE2F36"/>
      </a:accent6>
      <a:hlink>
        <a:srgbClr val="004B85"/>
      </a:hlink>
      <a:folHlink>
        <a:srgbClr val="BE2F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U Corporate PowerPoint Template_Widescreen_Apr19-Navy" id="{2D49A8B6-7AD0-684B-94FD-0AB736A5DDBA}" vid="{63B0D7CB-3D21-3646-A31F-F4EE24BAC8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755D6DBB697E4A82DEC95B52FB97A3" ma:contentTypeVersion="13" ma:contentTypeDescription="Create a new document." ma:contentTypeScope="" ma:versionID="9c902ac3df5436bb6ed3ac29d740e69c">
  <xsd:schema xmlns:xsd="http://www.w3.org/2001/XMLSchema" xmlns:xs="http://www.w3.org/2001/XMLSchema" xmlns:p="http://schemas.microsoft.com/office/2006/metadata/properties" xmlns:ns3="61dcee4e-6418-4f57-93ef-a8d5e75b6a08" xmlns:ns4="f29dafc8-8170-440e-a20d-ab1d9b13d87a" targetNamespace="http://schemas.microsoft.com/office/2006/metadata/properties" ma:root="true" ma:fieldsID="af6e59591c39a79a10283f3b75e91da2" ns3:_="" ns4:_="">
    <xsd:import namespace="61dcee4e-6418-4f57-93ef-a8d5e75b6a08"/>
    <xsd:import namespace="f29dafc8-8170-440e-a20d-ab1d9b13d8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dcee4e-6418-4f57-93ef-a8d5e75b6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dafc8-8170-440e-a20d-ab1d9b13d87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DB1AB7-0633-488D-8516-042B57E7DE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dcee4e-6418-4f57-93ef-a8d5e75b6a08"/>
    <ds:schemaRef ds:uri="f29dafc8-8170-440e-a20d-ab1d9b13d8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C79005-50DC-4326-8DDB-B0E00E051874}">
  <ds:schemaRefs>
    <ds:schemaRef ds:uri="f29dafc8-8170-440e-a20d-ab1d9b13d87a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61dcee4e-6418-4f57-93ef-a8d5e75b6a08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C06B7A3-D6C9-4EC9-A51B-B664A73EC7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10257</TotalTime>
  <Words>663</Words>
  <Application>Microsoft Office PowerPoint</Application>
  <PresentationFormat>Widescreen</PresentationFormat>
  <Paragraphs>120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1_Office Theme</vt:lpstr>
      <vt:lpstr>Finding and using learning and teaching data</vt:lpstr>
      <vt:lpstr>Key ECU definitions and terms</vt:lpstr>
      <vt:lpstr>Key ECU definitions and terms</vt:lpstr>
      <vt:lpstr>Key ECU definitions and terms</vt:lpstr>
      <vt:lpstr>Key ECU definitions and terms</vt:lpstr>
      <vt:lpstr>Data cheat sheet</vt:lpstr>
      <vt:lpstr>Key links</vt:lpstr>
      <vt:lpstr>Common pitfalls and how to avoid them</vt:lpstr>
      <vt:lpstr>For assistance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Course Review Data literacy and analysis workshop</dc:title>
  <dc:creator>Kathleen BALSON</dc:creator>
  <cp:lastModifiedBy>Kathleen BALSON</cp:lastModifiedBy>
  <cp:revision>4</cp:revision>
  <cp:lastPrinted>2020-11-24T03:11:33Z</cp:lastPrinted>
  <dcterms:created xsi:type="dcterms:W3CDTF">2020-11-16T03:13:53Z</dcterms:created>
  <dcterms:modified xsi:type="dcterms:W3CDTF">2023-06-20T01:55:39Z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0x01010089755D6DBB697E4A82DEC95B52FB97A3</vt:lpwstr>
  </property>
</Properties>
</file>