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3"/>
  </p:notesMasterIdLst>
  <p:sldIdLst>
    <p:sldId id="256" r:id="rId5"/>
    <p:sldId id="257" r:id="rId6"/>
    <p:sldId id="259" r:id="rId7"/>
    <p:sldId id="258" r:id="rId8"/>
    <p:sldId id="261" r:id="rId9"/>
    <p:sldId id="274" r:id="rId10"/>
    <p:sldId id="268" r:id="rId11"/>
    <p:sldId id="271" r:id="rId12"/>
    <p:sldId id="272" r:id="rId13"/>
    <p:sldId id="269" r:id="rId14"/>
    <p:sldId id="276" r:id="rId15"/>
    <p:sldId id="266" r:id="rId16"/>
    <p:sldId id="263" r:id="rId17"/>
    <p:sldId id="273" r:id="rId18"/>
    <p:sldId id="267" r:id="rId19"/>
    <p:sldId id="278"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89575" autoAdjust="0"/>
  </p:normalViewPr>
  <p:slideViewPr>
    <p:cSldViewPr snapToGrid="0">
      <p:cViewPr varScale="1">
        <p:scale>
          <a:sx n="156" d="100"/>
          <a:sy n="156" d="100"/>
        </p:scale>
        <p:origin x="800"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0C4C7-A356-4B18-AEB5-560C862A5233}" type="datetimeFigureOut">
              <a:rPr lang="en-AU" smtClean="0"/>
              <a:t>29/10/19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EF242-D282-4CBA-8D1A-56C041FEEEA1}" type="slidenum">
              <a:rPr lang="en-AU" smtClean="0"/>
              <a:t>‹#›</a:t>
            </a:fld>
            <a:endParaRPr lang="en-AU"/>
          </a:p>
        </p:txBody>
      </p:sp>
    </p:spTree>
    <p:extLst>
      <p:ext uri="{BB962C8B-B14F-4D97-AF65-F5344CB8AC3E}">
        <p14:creationId xmlns:p14="http://schemas.microsoft.com/office/powerpoint/2010/main" val="287331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81EF242-D282-4CBA-8D1A-56C041FEEEA1}" type="slidenum">
              <a:rPr lang="en-AU" smtClean="0"/>
              <a:t>2</a:t>
            </a:fld>
            <a:endParaRPr lang="en-AU"/>
          </a:p>
        </p:txBody>
      </p:sp>
    </p:spTree>
    <p:extLst>
      <p:ext uri="{BB962C8B-B14F-4D97-AF65-F5344CB8AC3E}">
        <p14:creationId xmlns:p14="http://schemas.microsoft.com/office/powerpoint/2010/main" val="390359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AU" sz="1200" dirty="0"/>
          </a:p>
          <a:p>
            <a:endParaRPr lang="en-AU" dirty="0"/>
          </a:p>
        </p:txBody>
      </p:sp>
      <p:sp>
        <p:nvSpPr>
          <p:cNvPr id="4" name="Slide Number Placeholder 3"/>
          <p:cNvSpPr>
            <a:spLocks noGrp="1"/>
          </p:cNvSpPr>
          <p:nvPr>
            <p:ph type="sldNum" sz="quarter" idx="10"/>
          </p:nvPr>
        </p:nvSpPr>
        <p:spPr/>
        <p:txBody>
          <a:bodyPr/>
          <a:lstStyle/>
          <a:p>
            <a:fld id="{A81EF242-D282-4CBA-8D1A-56C041FEEEA1}" type="slidenum">
              <a:rPr lang="en-AU" smtClean="0"/>
              <a:t>3</a:t>
            </a:fld>
            <a:endParaRPr lang="en-AU"/>
          </a:p>
        </p:txBody>
      </p:sp>
    </p:spTree>
    <p:extLst>
      <p:ext uri="{BB962C8B-B14F-4D97-AF65-F5344CB8AC3E}">
        <p14:creationId xmlns:p14="http://schemas.microsoft.com/office/powerpoint/2010/main" val="414902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endParaRPr lang="en-AU" sz="1200" dirty="0"/>
          </a:p>
        </p:txBody>
      </p:sp>
      <p:sp>
        <p:nvSpPr>
          <p:cNvPr id="4" name="Slide Number Placeholder 3"/>
          <p:cNvSpPr>
            <a:spLocks noGrp="1"/>
          </p:cNvSpPr>
          <p:nvPr>
            <p:ph type="sldNum" sz="quarter" idx="10"/>
          </p:nvPr>
        </p:nvSpPr>
        <p:spPr/>
        <p:txBody>
          <a:bodyPr/>
          <a:lstStyle/>
          <a:p>
            <a:fld id="{A81EF242-D282-4CBA-8D1A-56C041FEEEA1}" type="slidenum">
              <a:rPr lang="en-AU" smtClean="0"/>
              <a:t>4</a:t>
            </a:fld>
            <a:endParaRPr lang="en-AU"/>
          </a:p>
        </p:txBody>
      </p:sp>
    </p:spTree>
    <p:extLst>
      <p:ext uri="{BB962C8B-B14F-4D97-AF65-F5344CB8AC3E}">
        <p14:creationId xmlns:p14="http://schemas.microsoft.com/office/powerpoint/2010/main" val="387978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endParaRPr lang="en-AU" sz="1200" dirty="0"/>
          </a:p>
        </p:txBody>
      </p:sp>
      <p:sp>
        <p:nvSpPr>
          <p:cNvPr id="4" name="Slide Number Placeholder 3"/>
          <p:cNvSpPr>
            <a:spLocks noGrp="1"/>
          </p:cNvSpPr>
          <p:nvPr>
            <p:ph type="sldNum" sz="quarter" idx="10"/>
          </p:nvPr>
        </p:nvSpPr>
        <p:spPr/>
        <p:txBody>
          <a:bodyPr/>
          <a:lstStyle/>
          <a:p>
            <a:fld id="{A81EF242-D282-4CBA-8D1A-56C041FEEEA1}" type="slidenum">
              <a:rPr lang="en-AU" smtClean="0"/>
              <a:t>5</a:t>
            </a:fld>
            <a:endParaRPr lang="en-AU"/>
          </a:p>
        </p:txBody>
      </p:sp>
    </p:spTree>
    <p:extLst>
      <p:ext uri="{BB962C8B-B14F-4D97-AF65-F5344CB8AC3E}">
        <p14:creationId xmlns:p14="http://schemas.microsoft.com/office/powerpoint/2010/main" val="2693337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10"/>
          <p:cNvSpPr>
            <a:spLocks noChangeArrowheads="1"/>
          </p:cNvSpPr>
          <p:nvPr/>
        </p:nvSpPr>
        <p:spPr bwMode="auto">
          <a:xfrm>
            <a:off x="0" y="0"/>
            <a:ext cx="12192000" cy="3509963"/>
          </a:xfrm>
          <a:prstGeom prst="rect">
            <a:avLst/>
          </a:prstGeom>
          <a:solidFill>
            <a:srgbClr val="004B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96F3FC3-11D9-48FA-B16D-AF5CAC67BC4A}" type="datetimeFigureOut">
              <a:rPr lang="en-AU" smtClean="0"/>
              <a:t>29/10/19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3AE263-74D2-4E43-8C42-182FA36C056C}" type="slidenum">
              <a:rPr lang="en-AU" smtClean="0"/>
              <a:t>‹#›</a:t>
            </a:fld>
            <a:endParaRPr lang="en-AU"/>
          </a:p>
        </p:txBody>
      </p:sp>
      <p:pic>
        <p:nvPicPr>
          <p:cNvPr id="8" name="Picture 13" descr="ECU_AUS_logo_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4233"/>
            <a:ext cx="1540933" cy="113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13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6F3FC3-11D9-48FA-B16D-AF5CAC67BC4A}" type="datetimeFigureOut">
              <a:rPr lang="en-AU" smtClean="0"/>
              <a:t>29/10/19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3AE263-74D2-4E43-8C42-182FA36C056C}" type="slidenum">
              <a:rPr lang="en-AU" smtClean="0"/>
              <a:t>‹#›</a:t>
            </a:fld>
            <a:endParaRPr lang="en-AU"/>
          </a:p>
        </p:txBody>
      </p:sp>
    </p:spTree>
    <p:extLst>
      <p:ext uri="{BB962C8B-B14F-4D97-AF65-F5344CB8AC3E}">
        <p14:creationId xmlns:p14="http://schemas.microsoft.com/office/powerpoint/2010/main" val="306296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6F3FC3-11D9-48FA-B16D-AF5CAC67BC4A}" type="datetimeFigureOut">
              <a:rPr lang="en-AU" smtClean="0"/>
              <a:t>29/10/19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3AE263-74D2-4E43-8C42-182FA36C056C}" type="slidenum">
              <a:rPr lang="en-AU" smtClean="0"/>
              <a:t>‹#›</a:t>
            </a:fld>
            <a:endParaRPr lang="en-AU"/>
          </a:p>
        </p:txBody>
      </p:sp>
    </p:spTree>
    <p:extLst>
      <p:ext uri="{BB962C8B-B14F-4D97-AF65-F5344CB8AC3E}">
        <p14:creationId xmlns:p14="http://schemas.microsoft.com/office/powerpoint/2010/main" val="1669591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96F3FC3-11D9-48FA-B16D-AF5CAC67BC4A}" type="datetimeFigureOut">
              <a:rPr lang="en-AU" smtClean="0"/>
              <a:t>29/10/19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3AE263-74D2-4E43-8C42-182FA36C056C}" type="slidenum">
              <a:rPr lang="en-AU" smtClean="0"/>
              <a:t>‹#›</a:t>
            </a:fld>
            <a:endParaRPr lang="en-AU"/>
          </a:p>
        </p:txBody>
      </p:sp>
    </p:spTree>
    <p:extLst>
      <p:ext uri="{BB962C8B-B14F-4D97-AF65-F5344CB8AC3E}">
        <p14:creationId xmlns:p14="http://schemas.microsoft.com/office/powerpoint/2010/main" val="304976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F3FC3-11D9-48FA-B16D-AF5CAC67BC4A}" type="datetimeFigureOut">
              <a:rPr lang="en-AU" smtClean="0"/>
              <a:t>29/10/19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E3AE263-74D2-4E43-8C42-182FA36C056C}" type="slidenum">
              <a:rPr lang="en-AU" smtClean="0"/>
              <a:t>‹#›</a:t>
            </a:fld>
            <a:endParaRPr lang="en-AU"/>
          </a:p>
        </p:txBody>
      </p:sp>
    </p:spTree>
    <p:extLst>
      <p:ext uri="{BB962C8B-B14F-4D97-AF65-F5344CB8AC3E}">
        <p14:creationId xmlns:p14="http://schemas.microsoft.com/office/powerpoint/2010/main" val="1755153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96F3FC3-11D9-48FA-B16D-AF5CAC67BC4A}" type="datetimeFigureOut">
              <a:rPr lang="en-AU" smtClean="0"/>
              <a:t>29/10/19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3AE263-74D2-4E43-8C42-182FA36C056C}" type="slidenum">
              <a:rPr lang="en-AU" smtClean="0"/>
              <a:t>‹#›</a:t>
            </a:fld>
            <a:endParaRPr lang="en-AU"/>
          </a:p>
        </p:txBody>
      </p:sp>
    </p:spTree>
    <p:extLst>
      <p:ext uri="{BB962C8B-B14F-4D97-AF65-F5344CB8AC3E}">
        <p14:creationId xmlns:p14="http://schemas.microsoft.com/office/powerpoint/2010/main" val="111070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96F3FC3-11D9-48FA-B16D-AF5CAC67BC4A}" type="datetimeFigureOut">
              <a:rPr lang="en-AU" smtClean="0"/>
              <a:t>29/10/19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E3AE263-74D2-4E43-8C42-182FA36C056C}" type="slidenum">
              <a:rPr lang="en-AU" smtClean="0"/>
              <a:t>‹#›</a:t>
            </a:fld>
            <a:endParaRPr lang="en-AU"/>
          </a:p>
        </p:txBody>
      </p:sp>
    </p:spTree>
    <p:extLst>
      <p:ext uri="{BB962C8B-B14F-4D97-AF65-F5344CB8AC3E}">
        <p14:creationId xmlns:p14="http://schemas.microsoft.com/office/powerpoint/2010/main" val="402947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96F3FC3-11D9-48FA-B16D-AF5CAC67BC4A}" type="datetimeFigureOut">
              <a:rPr lang="en-AU" smtClean="0"/>
              <a:t>29/10/19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E3AE263-74D2-4E43-8C42-182FA36C056C}" type="slidenum">
              <a:rPr lang="en-AU" smtClean="0"/>
              <a:t>‹#›</a:t>
            </a:fld>
            <a:endParaRPr lang="en-AU"/>
          </a:p>
        </p:txBody>
      </p:sp>
    </p:spTree>
    <p:extLst>
      <p:ext uri="{BB962C8B-B14F-4D97-AF65-F5344CB8AC3E}">
        <p14:creationId xmlns:p14="http://schemas.microsoft.com/office/powerpoint/2010/main" val="111821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F3FC3-11D9-48FA-B16D-AF5CAC67BC4A}" type="datetimeFigureOut">
              <a:rPr lang="en-AU" smtClean="0"/>
              <a:t>29/10/19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E3AE263-74D2-4E43-8C42-182FA36C056C}" type="slidenum">
              <a:rPr lang="en-AU" smtClean="0"/>
              <a:t>‹#›</a:t>
            </a:fld>
            <a:endParaRPr lang="en-AU"/>
          </a:p>
        </p:txBody>
      </p:sp>
    </p:spTree>
    <p:extLst>
      <p:ext uri="{BB962C8B-B14F-4D97-AF65-F5344CB8AC3E}">
        <p14:creationId xmlns:p14="http://schemas.microsoft.com/office/powerpoint/2010/main" val="371646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F3FC3-11D9-48FA-B16D-AF5CAC67BC4A}" type="datetimeFigureOut">
              <a:rPr lang="en-AU" smtClean="0"/>
              <a:t>29/10/19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3AE263-74D2-4E43-8C42-182FA36C056C}" type="slidenum">
              <a:rPr lang="en-AU" smtClean="0"/>
              <a:t>‹#›</a:t>
            </a:fld>
            <a:endParaRPr lang="en-AU"/>
          </a:p>
        </p:txBody>
      </p:sp>
    </p:spTree>
    <p:extLst>
      <p:ext uri="{BB962C8B-B14F-4D97-AF65-F5344CB8AC3E}">
        <p14:creationId xmlns:p14="http://schemas.microsoft.com/office/powerpoint/2010/main" val="96070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F3FC3-11D9-48FA-B16D-AF5CAC67BC4A}" type="datetimeFigureOut">
              <a:rPr lang="en-AU" smtClean="0"/>
              <a:t>29/10/19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E3AE263-74D2-4E43-8C42-182FA36C056C}" type="slidenum">
              <a:rPr lang="en-AU" smtClean="0"/>
              <a:t>‹#›</a:t>
            </a:fld>
            <a:endParaRPr lang="en-AU"/>
          </a:p>
        </p:txBody>
      </p:sp>
    </p:spTree>
    <p:extLst>
      <p:ext uri="{BB962C8B-B14F-4D97-AF65-F5344CB8AC3E}">
        <p14:creationId xmlns:p14="http://schemas.microsoft.com/office/powerpoint/2010/main" val="232185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0"/>
          <p:cNvSpPr>
            <a:spLocks noChangeArrowheads="1"/>
          </p:cNvSpPr>
          <p:nvPr/>
        </p:nvSpPr>
        <p:spPr bwMode="auto">
          <a:xfrm>
            <a:off x="0" y="0"/>
            <a:ext cx="12192000" cy="933451"/>
          </a:xfrm>
          <a:prstGeom prst="rect">
            <a:avLst/>
          </a:prstGeom>
          <a:solidFill>
            <a:srgbClr val="004B8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2400"/>
          </a:p>
        </p:txBody>
      </p:sp>
      <p:sp>
        <p:nvSpPr>
          <p:cNvPr id="2" name="Title Placeholder 1"/>
          <p:cNvSpPr>
            <a:spLocks noGrp="1"/>
          </p:cNvSpPr>
          <p:nvPr>
            <p:ph type="title"/>
          </p:nvPr>
        </p:nvSpPr>
        <p:spPr>
          <a:xfrm>
            <a:off x="838200" y="1"/>
            <a:ext cx="10515600" cy="93345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120347"/>
            <a:ext cx="10515600" cy="5056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F3FC3-11D9-48FA-B16D-AF5CAC67BC4A}" type="datetimeFigureOut">
              <a:rPr lang="en-AU" smtClean="0"/>
              <a:t>29/10/19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E263-74D2-4E43-8C42-182FA36C056C}" type="slidenum">
              <a:rPr lang="en-AU" smtClean="0"/>
              <a:t>‹#›</a:t>
            </a:fld>
            <a:endParaRPr lang="en-AU"/>
          </a:p>
        </p:txBody>
      </p:sp>
      <p:pic>
        <p:nvPicPr>
          <p:cNvPr id="8" name="Picture 13" descr="ECU_AUS_logo_C"/>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36802" y="-4232"/>
            <a:ext cx="1272131" cy="937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987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wajrak@ecu.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XBdVPJ5a6Dw" TargetMode="External"/><Relationship Id="rId2" Type="http://schemas.openxmlformats.org/officeDocument/2006/relationships/hyperlink" Target="https://www.youtube.com/watch?v=TcxwJ8cQaWw&amp;feature=youtu.be" TargetMode="Externa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tmp"/></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AU" sz="4400" b="1" dirty="0">
                <a:cs typeface="Arial" panose="020B0604020202020204" pitchFamily="34" charset="0"/>
              </a:rPr>
              <a:t>Implementation of OneNote Class Notebook in Chemistry Laboratory Classes  @</a:t>
            </a:r>
            <a:r>
              <a:rPr lang="en-US" sz="4400" b="1" dirty="0">
                <a:cs typeface="Arial" panose="020B0604020202020204" pitchFamily="34" charset="0"/>
              </a:rPr>
              <a:t> ECU</a:t>
            </a:r>
            <a:br>
              <a:rPr lang="en-US" sz="4400" b="1" dirty="0">
                <a:cs typeface="Arial" panose="020B0604020202020204" pitchFamily="34" charset="0"/>
              </a:rPr>
            </a:br>
            <a:r>
              <a:rPr lang="en-US" sz="4400" b="1" dirty="0">
                <a:cs typeface="Arial" panose="020B0604020202020204" pitchFamily="34" charset="0"/>
              </a:rPr>
              <a:t> </a:t>
            </a:r>
            <a:br>
              <a:rPr lang="en-US" sz="4400" b="1" dirty="0">
                <a:cs typeface="Arial" panose="020B0604020202020204" pitchFamily="34" charset="0"/>
              </a:rPr>
            </a:br>
            <a:r>
              <a:rPr lang="en-US" sz="4400" b="1" dirty="0">
                <a:cs typeface="Arial" panose="020B0604020202020204" pitchFamily="34" charset="0"/>
              </a:rPr>
              <a:t>“</a:t>
            </a:r>
            <a:r>
              <a:rPr lang="en-US" sz="4400" b="1" dirty="0"/>
              <a:t>The Good, The Bad and The Future”</a:t>
            </a:r>
            <a:endParaRPr lang="en-AU" sz="4400" b="1" dirty="0"/>
          </a:p>
        </p:txBody>
      </p:sp>
      <p:sp>
        <p:nvSpPr>
          <p:cNvPr id="3" name="Subtitle 2"/>
          <p:cNvSpPr>
            <a:spLocks noGrp="1"/>
          </p:cNvSpPr>
          <p:nvPr>
            <p:ph type="subTitle" idx="1"/>
          </p:nvPr>
        </p:nvSpPr>
        <p:spPr>
          <a:xfrm>
            <a:off x="108155" y="3637935"/>
            <a:ext cx="11906864" cy="3106994"/>
          </a:xfrm>
        </p:spPr>
        <p:txBody>
          <a:bodyPr>
            <a:normAutofit/>
          </a:bodyPr>
          <a:lstStyle/>
          <a:p>
            <a:r>
              <a:rPr lang="en-AU" dirty="0"/>
              <a:t>Magdalena </a:t>
            </a:r>
            <a:r>
              <a:rPr lang="en-AU" dirty="0" err="1"/>
              <a:t>Wajrak</a:t>
            </a:r>
            <a:endParaRPr lang="en-AU" dirty="0"/>
          </a:p>
          <a:p>
            <a:endParaRPr lang="en-AU" dirty="0"/>
          </a:p>
          <a:p>
            <a:endParaRPr lang="en-AU" dirty="0"/>
          </a:p>
          <a:p>
            <a:r>
              <a:rPr lang="en-AU" dirty="0"/>
              <a:t>Chemistry Lecturer</a:t>
            </a:r>
          </a:p>
          <a:p>
            <a:r>
              <a:rPr lang="en-AU" dirty="0"/>
              <a:t>School of Science</a:t>
            </a:r>
          </a:p>
          <a:p>
            <a:r>
              <a:rPr lang="en-AU" dirty="0"/>
              <a:t>(</a:t>
            </a:r>
            <a:r>
              <a:rPr lang="en-AU" dirty="0">
                <a:hlinkClick r:id="rId2"/>
              </a:rPr>
              <a:t>m.wajrak@ecu.edu.au</a:t>
            </a:r>
            <a:r>
              <a:rPr lang="en-AU" dirty="0"/>
              <a:t>)</a:t>
            </a:r>
          </a:p>
          <a:p>
            <a:endParaRPr lang="en-AU" dirty="0"/>
          </a:p>
        </p:txBody>
      </p:sp>
      <p:pic>
        <p:nvPicPr>
          <p:cNvPr id="5" name="Picture 4">
            <a:extLst>
              <a:ext uri="{FF2B5EF4-FFF2-40B4-BE49-F238E27FC236}">
                <a16:creationId xmlns:a16="http://schemas.microsoft.com/office/drawing/2014/main" id="{BE048E83-8A83-9A42-8B1D-AFA9F8268A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55" y="5935436"/>
            <a:ext cx="2580259" cy="809493"/>
          </a:xfrm>
          <a:prstGeom prst="rect">
            <a:avLst/>
          </a:prstGeom>
        </p:spPr>
      </p:pic>
    </p:spTree>
    <p:extLst>
      <p:ext uri="{BB962C8B-B14F-4D97-AF65-F5344CB8AC3E}">
        <p14:creationId xmlns:p14="http://schemas.microsoft.com/office/powerpoint/2010/main" val="305174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07" y="1"/>
            <a:ext cx="10515600" cy="933450"/>
          </a:xfrm>
        </p:spPr>
        <p:txBody>
          <a:bodyPr/>
          <a:lstStyle/>
          <a:p>
            <a:r>
              <a:rPr lang="en-US" dirty="0"/>
              <a:t>Second Trial (Improvements) - The Good</a:t>
            </a:r>
            <a:endParaRPr lang="en-AU" dirty="0"/>
          </a:p>
        </p:txBody>
      </p:sp>
      <p:sp>
        <p:nvSpPr>
          <p:cNvPr id="6" name="Content Placeholder 2"/>
          <p:cNvSpPr>
            <a:spLocks noGrp="1"/>
          </p:cNvSpPr>
          <p:nvPr>
            <p:ph idx="1"/>
          </p:nvPr>
        </p:nvSpPr>
        <p:spPr>
          <a:xfrm>
            <a:off x="169607" y="1121786"/>
            <a:ext cx="11818833" cy="942988"/>
          </a:xfrm>
        </p:spPr>
        <p:txBody>
          <a:bodyPr>
            <a:normAutofit/>
          </a:bodyPr>
          <a:lstStyle/>
          <a:p>
            <a:r>
              <a:rPr lang="en-US" dirty="0" err="1"/>
              <a:t>Utilise</a:t>
            </a:r>
            <a:r>
              <a:rPr lang="en-US" dirty="0"/>
              <a:t> Teams for increased collaboration and engagement  in lab classes.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14" y="1730932"/>
            <a:ext cx="7997790" cy="392382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839" y="3538189"/>
            <a:ext cx="6096071" cy="3220566"/>
          </a:xfrm>
          <a:prstGeom prst="rect">
            <a:avLst/>
          </a:prstGeom>
        </p:spPr>
      </p:pic>
    </p:spTree>
    <p:extLst>
      <p:ext uri="{BB962C8B-B14F-4D97-AF65-F5344CB8AC3E}">
        <p14:creationId xmlns:p14="http://schemas.microsoft.com/office/powerpoint/2010/main" val="3125372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07" y="1"/>
            <a:ext cx="10515600" cy="933450"/>
          </a:xfrm>
        </p:spPr>
        <p:txBody>
          <a:bodyPr/>
          <a:lstStyle/>
          <a:p>
            <a:r>
              <a:rPr lang="en-US" dirty="0"/>
              <a:t>Second Trial (Improvements) – The Good</a:t>
            </a:r>
            <a:endParaRPr lang="en-AU" dirty="0"/>
          </a:p>
        </p:txBody>
      </p:sp>
      <p:sp>
        <p:nvSpPr>
          <p:cNvPr id="6" name="Content Placeholder 2"/>
          <p:cNvSpPr>
            <a:spLocks noGrp="1"/>
          </p:cNvSpPr>
          <p:nvPr>
            <p:ph idx="1"/>
          </p:nvPr>
        </p:nvSpPr>
        <p:spPr>
          <a:xfrm>
            <a:off x="169607" y="1121786"/>
            <a:ext cx="11818833" cy="942988"/>
          </a:xfrm>
        </p:spPr>
        <p:txBody>
          <a:bodyPr>
            <a:normAutofit/>
          </a:bodyPr>
          <a:lstStyle/>
          <a:p>
            <a:r>
              <a:rPr lang="en-US" dirty="0" err="1"/>
              <a:t>Utilise</a:t>
            </a:r>
            <a:r>
              <a:rPr lang="en-US" dirty="0"/>
              <a:t> Teams for better collaboration, reporting and task allocation in group work.</a:t>
            </a:r>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311" y="1957073"/>
            <a:ext cx="6144917" cy="3615383"/>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0221" y="2738728"/>
            <a:ext cx="5568220" cy="3946106"/>
          </a:xfrm>
          <a:prstGeom prst="rect">
            <a:avLst/>
          </a:prstGeom>
        </p:spPr>
      </p:pic>
    </p:spTree>
    <p:extLst>
      <p:ext uri="{BB962C8B-B14F-4D97-AF65-F5344CB8AC3E}">
        <p14:creationId xmlns:p14="http://schemas.microsoft.com/office/powerpoint/2010/main" val="402239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14" y="0"/>
            <a:ext cx="10515600" cy="933450"/>
          </a:xfrm>
        </p:spPr>
        <p:txBody>
          <a:bodyPr>
            <a:normAutofit fontScale="90000"/>
          </a:bodyPr>
          <a:lstStyle/>
          <a:p>
            <a:r>
              <a:rPr lang="en-US" dirty="0"/>
              <a:t>Feedback from Semester 2, 2018  - Not so Good</a:t>
            </a:r>
            <a:endParaRPr lang="en-AU" dirty="0"/>
          </a:p>
        </p:txBody>
      </p:sp>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0450" y="990304"/>
            <a:ext cx="4211637"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92" y="5444238"/>
            <a:ext cx="7177791" cy="1280116"/>
          </a:xfrm>
          <a:prstGeom prst="rect">
            <a:avLst/>
          </a:prstGeom>
        </p:spPr>
      </p:pic>
      <p:pic>
        <p:nvPicPr>
          <p:cNvPr id="8"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792" y="1281675"/>
            <a:ext cx="5182763" cy="41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214" y="965829"/>
            <a:ext cx="5888617" cy="252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7117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07" y="1"/>
            <a:ext cx="10515600" cy="933450"/>
          </a:xfrm>
        </p:spPr>
        <p:txBody>
          <a:bodyPr>
            <a:normAutofit fontScale="90000"/>
          </a:bodyPr>
          <a:lstStyle/>
          <a:p>
            <a:r>
              <a:rPr lang="en-US" dirty="0"/>
              <a:t>Feedback from Semester 2, 2018 - Not so Good</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852" y="933451"/>
            <a:ext cx="6193964" cy="586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47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07" y="1"/>
            <a:ext cx="10515600" cy="933450"/>
          </a:xfrm>
        </p:spPr>
        <p:txBody>
          <a:bodyPr/>
          <a:lstStyle/>
          <a:p>
            <a:r>
              <a:rPr lang="en-US" dirty="0"/>
              <a:t>Feedback from Semester 2, 2019 - Better</a:t>
            </a:r>
            <a:endParaRPr lang="en-AU" dirty="0"/>
          </a:p>
        </p:txBody>
      </p:sp>
      <p:sp>
        <p:nvSpPr>
          <p:cNvPr id="3" name="Rectangle 2"/>
          <p:cNvSpPr/>
          <p:nvPr/>
        </p:nvSpPr>
        <p:spPr>
          <a:xfrm>
            <a:off x="242006" y="1055116"/>
            <a:ext cx="11582400" cy="1384995"/>
          </a:xfrm>
          <a:prstGeom prst="rect">
            <a:avLst/>
          </a:prstGeom>
        </p:spPr>
        <p:txBody>
          <a:bodyPr wrap="square">
            <a:spAutoFit/>
          </a:bodyPr>
          <a:lstStyle/>
          <a:p>
            <a:pPr algn="just"/>
            <a:r>
              <a:rPr lang="en-AU" sz="2800" dirty="0">
                <a:latin typeface="Calibri" panose="020F0502020204030204" pitchFamily="34" charset="0"/>
                <a:cs typeface="Calibri" panose="020F0502020204030204" pitchFamily="34" charset="0"/>
              </a:rPr>
              <a:t>Overall more positive, however, still need to address issues such as; students require more OneNote training, </a:t>
            </a:r>
            <a:r>
              <a:rPr lang="en-AU" sz="2800" dirty="0" err="1">
                <a:latin typeface="Calibri" panose="020F0502020204030204" pitchFamily="34" charset="0"/>
                <a:cs typeface="Calibri" panose="020F0502020204030204" pitchFamily="34" charset="0"/>
              </a:rPr>
              <a:t>wifi</a:t>
            </a:r>
            <a:r>
              <a:rPr lang="en-AU" sz="2800" dirty="0">
                <a:latin typeface="Calibri" panose="020F0502020204030204" pitchFamily="34" charset="0"/>
                <a:cs typeface="Calibri" panose="020F0502020204030204" pitchFamily="34" charset="0"/>
              </a:rPr>
              <a:t> drop-outs causing syncing problems and movement of drawings, photos and videos inserted within lab reports.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267" y="4107157"/>
            <a:ext cx="4726326" cy="2658558"/>
          </a:xfrm>
          <a:prstGeom prst="rect">
            <a:avLst/>
          </a:prstGeom>
          <a:effectLst>
            <a:softEdge rad="127000"/>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8541" y="2311823"/>
            <a:ext cx="3845976" cy="3278376"/>
          </a:xfrm>
          <a:prstGeom prst="rect">
            <a:avLst/>
          </a:prstGeom>
          <a:effectLst>
            <a:softEdge rad="1270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0465" y="4237703"/>
            <a:ext cx="4808873" cy="2704992"/>
          </a:xfrm>
          <a:prstGeom prst="rect">
            <a:avLst/>
          </a:prstGeom>
          <a:effectLst>
            <a:softEdge rad="127000"/>
          </a:effectLst>
        </p:spPr>
      </p:pic>
    </p:spTree>
    <p:extLst>
      <p:ext uri="{BB962C8B-B14F-4D97-AF65-F5344CB8AC3E}">
        <p14:creationId xmlns:p14="http://schemas.microsoft.com/office/powerpoint/2010/main" val="325953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13" y="-20277"/>
            <a:ext cx="10515600" cy="933450"/>
          </a:xfrm>
        </p:spPr>
        <p:txBody>
          <a:bodyPr/>
          <a:lstStyle/>
          <a:p>
            <a:r>
              <a:rPr lang="en-US" dirty="0"/>
              <a:t>The Good, The Bad and the Future</a:t>
            </a:r>
            <a:endParaRPr lang="en-AU" dirty="0"/>
          </a:p>
        </p:txBody>
      </p:sp>
      <p:sp>
        <p:nvSpPr>
          <p:cNvPr id="5" name="Rectangle 4"/>
          <p:cNvSpPr/>
          <p:nvPr/>
        </p:nvSpPr>
        <p:spPr>
          <a:xfrm>
            <a:off x="242006" y="1055116"/>
            <a:ext cx="4280834" cy="5170646"/>
          </a:xfrm>
          <a:prstGeom prst="rect">
            <a:avLst/>
          </a:prstGeom>
        </p:spPr>
        <p:txBody>
          <a:bodyPr wrap="square">
            <a:spAutoFit/>
          </a:bodyPr>
          <a:lstStyle/>
          <a:p>
            <a:pPr algn="just"/>
            <a:r>
              <a:rPr lang="en-AU" sz="2200" dirty="0">
                <a:latin typeface="Calibri" panose="020F0502020204030204" pitchFamily="34" charset="0"/>
                <a:cs typeface="Calibri" panose="020F0502020204030204" pitchFamily="34" charset="0"/>
              </a:rPr>
              <a:t>The Good:  </a:t>
            </a:r>
          </a:p>
          <a:p>
            <a:pPr algn="just"/>
            <a:endParaRPr lang="en-AU" sz="22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saving paper and printing costs</a:t>
            </a: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learning new computer skills</a:t>
            </a: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more information recorded about each experiment</a:t>
            </a: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lab instructions can be changed on the go</a:t>
            </a: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no lost lab books</a:t>
            </a: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more likely to check on feedback</a:t>
            </a: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no left over lab reports piling outside my office</a:t>
            </a: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students get feedback immediately in the lab</a:t>
            </a: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focus is on concepts and theory</a:t>
            </a:r>
          </a:p>
        </p:txBody>
      </p:sp>
      <p:sp>
        <p:nvSpPr>
          <p:cNvPr id="4" name="Rectangle 3"/>
          <p:cNvSpPr/>
          <p:nvPr/>
        </p:nvSpPr>
        <p:spPr>
          <a:xfrm>
            <a:off x="4965289" y="1055116"/>
            <a:ext cx="3500285" cy="4493538"/>
          </a:xfrm>
          <a:prstGeom prst="rect">
            <a:avLst/>
          </a:prstGeom>
        </p:spPr>
        <p:txBody>
          <a:bodyPr wrap="square">
            <a:spAutoFit/>
          </a:bodyPr>
          <a:lstStyle/>
          <a:p>
            <a:pPr algn="just"/>
            <a:r>
              <a:rPr lang="en-AU" sz="2200" dirty="0">
                <a:latin typeface="Calibri" panose="020F0502020204030204" pitchFamily="34" charset="0"/>
                <a:cs typeface="Calibri" panose="020F0502020204030204" pitchFamily="34" charset="0"/>
              </a:rPr>
              <a:t>The Bad: </a:t>
            </a:r>
          </a:p>
          <a:p>
            <a:pPr algn="just"/>
            <a:endParaRPr lang="en-AU" sz="22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students still require more OneNote training</a:t>
            </a:r>
          </a:p>
          <a:p>
            <a:pPr marL="342900" indent="-342900" algn="just">
              <a:buFont typeface="Arial" panose="020B0604020202020204" pitchFamily="34" charset="0"/>
              <a:buChar char="•"/>
            </a:pPr>
            <a:r>
              <a:rPr lang="en-AU" sz="2200" dirty="0" err="1">
                <a:latin typeface="Calibri" panose="020F0502020204030204" pitchFamily="34" charset="0"/>
                <a:cs typeface="Calibri" panose="020F0502020204030204" pitchFamily="34" charset="0"/>
              </a:rPr>
              <a:t>wifi</a:t>
            </a:r>
            <a:r>
              <a:rPr lang="en-AU" sz="2200" dirty="0">
                <a:latin typeface="Calibri" panose="020F0502020204030204" pitchFamily="34" charset="0"/>
                <a:cs typeface="Calibri" panose="020F0502020204030204" pitchFamily="34" charset="0"/>
              </a:rPr>
              <a:t> drop-outs causing syncing problems</a:t>
            </a: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movement of drawings, photos and videos inserted within lab reports</a:t>
            </a: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extra time needed in the lab class to log into OneNote</a:t>
            </a:r>
          </a:p>
        </p:txBody>
      </p:sp>
      <p:sp>
        <p:nvSpPr>
          <p:cNvPr id="6" name="Rectangle 5"/>
          <p:cNvSpPr/>
          <p:nvPr/>
        </p:nvSpPr>
        <p:spPr>
          <a:xfrm>
            <a:off x="9081206" y="1055116"/>
            <a:ext cx="2864988" cy="4154984"/>
          </a:xfrm>
          <a:prstGeom prst="rect">
            <a:avLst/>
          </a:prstGeom>
        </p:spPr>
        <p:txBody>
          <a:bodyPr wrap="square">
            <a:spAutoFit/>
          </a:bodyPr>
          <a:lstStyle/>
          <a:p>
            <a:pPr algn="just"/>
            <a:r>
              <a:rPr lang="en-AU" sz="2200" dirty="0">
                <a:latin typeface="Calibri" panose="020F0502020204030204" pitchFamily="34" charset="0"/>
                <a:cs typeface="Calibri" panose="020F0502020204030204" pitchFamily="34" charset="0"/>
              </a:rPr>
              <a:t>The Future: </a:t>
            </a:r>
          </a:p>
          <a:p>
            <a:pPr algn="just"/>
            <a:endParaRPr lang="en-AU" sz="22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based on this trial 96 Surface </a:t>
            </a:r>
            <a:r>
              <a:rPr lang="en-AU" sz="2200" dirty="0" err="1">
                <a:latin typeface="Calibri" panose="020F0502020204030204" pitchFamily="34" charset="0"/>
                <a:cs typeface="Calibri" panose="020F0502020204030204" pitchFamily="34" charset="0"/>
              </a:rPr>
              <a:t>Gos</a:t>
            </a:r>
            <a:r>
              <a:rPr lang="en-AU" sz="2200" dirty="0">
                <a:latin typeface="Calibri" panose="020F0502020204030204" pitchFamily="34" charset="0"/>
                <a:cs typeface="Calibri" panose="020F0502020204030204" pitchFamily="34" charset="0"/>
              </a:rPr>
              <a:t> are being purchased by ECU for the new science building and </a:t>
            </a:r>
            <a:r>
              <a:rPr lang="en-AU" sz="2200" dirty="0" err="1">
                <a:latin typeface="Calibri" panose="020F0502020204030204" pitchFamily="34" charset="0"/>
                <a:cs typeface="Calibri" panose="020F0502020204030204" pitchFamily="34" charset="0"/>
              </a:rPr>
              <a:t>superlabs</a:t>
            </a:r>
            <a:endParaRPr lang="en-AU" sz="22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endParaRPr lang="en-AU" sz="2200" dirty="0">
              <a:latin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en-AU" sz="2200" dirty="0">
                <a:latin typeface="Calibri" panose="020F0502020204030204" pitchFamily="34" charset="0"/>
                <a:cs typeface="Calibri" panose="020F0502020204030204" pitchFamily="34" charset="0"/>
              </a:rPr>
              <a:t>third trial in Semester 1, 2020 with 350+ students</a:t>
            </a:r>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855" y="5210100"/>
            <a:ext cx="1369388" cy="1504336"/>
          </a:xfrm>
          <a:prstGeom prst="rect">
            <a:avLst/>
          </a:prstGeom>
        </p:spPr>
      </p:pic>
    </p:spTree>
    <p:extLst>
      <p:ext uri="{BB962C8B-B14F-4D97-AF65-F5344CB8AC3E}">
        <p14:creationId xmlns:p14="http://schemas.microsoft.com/office/powerpoint/2010/main" val="398340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13" y="-20277"/>
            <a:ext cx="10515600" cy="933450"/>
          </a:xfrm>
        </p:spPr>
        <p:txBody>
          <a:bodyPr>
            <a:normAutofit/>
          </a:bodyPr>
          <a:lstStyle/>
          <a:p>
            <a:r>
              <a:rPr lang="en-US" dirty="0"/>
              <a:t>Additional Information</a:t>
            </a:r>
            <a:endParaRPr lang="en-AU" dirty="0"/>
          </a:p>
        </p:txBody>
      </p:sp>
      <p:sp>
        <p:nvSpPr>
          <p:cNvPr id="5" name="Rectangle 4"/>
          <p:cNvSpPr/>
          <p:nvPr/>
        </p:nvSpPr>
        <p:spPr>
          <a:xfrm>
            <a:off x="242006" y="1055116"/>
            <a:ext cx="11566536" cy="3816429"/>
          </a:xfrm>
          <a:prstGeom prst="rect">
            <a:avLst/>
          </a:prstGeom>
        </p:spPr>
        <p:txBody>
          <a:bodyPr wrap="square">
            <a:spAutoFit/>
          </a:bodyPr>
          <a:lstStyle/>
          <a:p>
            <a:pPr algn="just"/>
            <a:r>
              <a:rPr lang="en-AU" sz="2200" dirty="0">
                <a:latin typeface="Calibri" panose="020F0502020204030204" pitchFamily="34" charset="0"/>
                <a:cs typeface="Calibri" panose="020F0502020204030204" pitchFamily="34" charset="0"/>
              </a:rPr>
              <a:t>There are two versions of OneNote:</a:t>
            </a:r>
          </a:p>
          <a:p>
            <a:pPr marL="457200" indent="-457200" algn="just">
              <a:buAutoNum type="arabicPeriod"/>
            </a:pPr>
            <a:r>
              <a:rPr lang="en-AU" sz="2200" dirty="0">
                <a:latin typeface="Calibri" panose="020F0502020204030204" pitchFamily="34" charset="0"/>
                <a:cs typeface="Calibri" panose="020F0502020204030204" pitchFamily="34" charset="0"/>
              </a:rPr>
              <a:t>OneNote 2016 desktop version – inserting photos, videos, excel spreadsheet</a:t>
            </a:r>
          </a:p>
          <a:p>
            <a:pPr marL="457200" indent="-457200" algn="just">
              <a:buAutoNum type="arabicPeriod"/>
            </a:pPr>
            <a:r>
              <a:rPr lang="en-AU" sz="2200" dirty="0">
                <a:latin typeface="Calibri" panose="020F0502020204030204" pitchFamily="34" charset="0"/>
                <a:cs typeface="Calibri" panose="020F0502020204030204" pitchFamily="34" charset="0"/>
              </a:rPr>
              <a:t>OneNote Windows 10 app – none of the above</a:t>
            </a:r>
          </a:p>
          <a:p>
            <a:pPr marL="457200" indent="-457200" algn="just">
              <a:buAutoNum type="arabicPeriod"/>
            </a:pPr>
            <a:endParaRPr lang="en-AU" sz="2200" dirty="0">
              <a:latin typeface="Calibri" panose="020F0502020204030204" pitchFamily="34" charset="0"/>
              <a:cs typeface="Calibri" panose="020F0502020204030204" pitchFamily="34" charset="0"/>
            </a:endParaRPr>
          </a:p>
          <a:p>
            <a:pPr marL="457200" indent="-457200" algn="just">
              <a:buAutoNum type="arabicPeriod"/>
            </a:pPr>
            <a:endParaRPr lang="en-AU" sz="2200" dirty="0">
              <a:latin typeface="Calibri" panose="020F0502020204030204" pitchFamily="34" charset="0"/>
              <a:cs typeface="Calibri" panose="020F0502020204030204" pitchFamily="34" charset="0"/>
            </a:endParaRPr>
          </a:p>
          <a:p>
            <a:pPr marL="457200" indent="-457200" algn="just">
              <a:buAutoNum type="arabicPeriod"/>
            </a:pPr>
            <a:endParaRPr lang="en-AU" sz="2200" dirty="0">
              <a:latin typeface="Calibri" panose="020F0502020204030204" pitchFamily="34" charset="0"/>
              <a:cs typeface="Calibri" panose="020F0502020204030204" pitchFamily="34" charset="0"/>
            </a:endParaRPr>
          </a:p>
          <a:p>
            <a:pPr marL="457200" indent="-457200" algn="just">
              <a:buAutoNum type="arabicPeriod"/>
            </a:pPr>
            <a:endParaRPr lang="en-AU" sz="2200" dirty="0">
              <a:latin typeface="Calibri" panose="020F0502020204030204" pitchFamily="34" charset="0"/>
              <a:cs typeface="Calibri" panose="020F0502020204030204" pitchFamily="34" charset="0"/>
            </a:endParaRPr>
          </a:p>
          <a:p>
            <a:pPr marL="457200" indent="-457200" algn="just">
              <a:buAutoNum type="arabicPeriod"/>
            </a:pPr>
            <a:endParaRPr lang="en-AU" sz="2200" dirty="0">
              <a:latin typeface="Calibri" panose="020F0502020204030204" pitchFamily="34" charset="0"/>
              <a:cs typeface="Calibri" panose="020F0502020204030204" pitchFamily="34" charset="0"/>
            </a:endParaRPr>
          </a:p>
          <a:p>
            <a:pPr marL="457200" indent="-457200" algn="just">
              <a:buAutoNum type="arabicPeriod"/>
            </a:pPr>
            <a:endParaRPr lang="en-AU" sz="2200" dirty="0">
              <a:latin typeface="Calibri" panose="020F0502020204030204" pitchFamily="34" charset="0"/>
              <a:cs typeface="Calibri" panose="020F0502020204030204" pitchFamily="34" charset="0"/>
            </a:endParaRPr>
          </a:p>
          <a:p>
            <a:pPr algn="just"/>
            <a:r>
              <a:rPr lang="en-AU" sz="2200" dirty="0">
                <a:latin typeface="Calibri" panose="020F0502020204030204" pitchFamily="34" charset="0"/>
                <a:cs typeface="Calibri" panose="020F0502020204030204" pitchFamily="34" charset="0"/>
              </a:rPr>
              <a:t>Make sure that you activate Class Notebook option within OneNote</a:t>
            </a:r>
          </a:p>
          <a:p>
            <a:pPr marL="457200" indent="-457200" algn="just">
              <a:buAutoNum type="arabicPeriod"/>
            </a:pPr>
            <a:endParaRPr lang="en-AU" sz="2200" dirty="0">
              <a:latin typeface="Calibri" panose="020F0502020204030204" pitchFamily="34" charset="0"/>
              <a:cs typeface="Calibri" panose="020F0502020204030204" pitchFamily="34" charset="0"/>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06" y="2392856"/>
            <a:ext cx="8824725" cy="16003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06" y="4871545"/>
            <a:ext cx="10058400" cy="1016847"/>
          </a:xfrm>
          <a:prstGeom prst="rect">
            <a:avLst/>
          </a:prstGeom>
        </p:spPr>
      </p:pic>
    </p:spTree>
    <p:extLst>
      <p:ext uri="{BB962C8B-B14F-4D97-AF65-F5344CB8AC3E}">
        <p14:creationId xmlns:p14="http://schemas.microsoft.com/office/powerpoint/2010/main" val="257825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56" y="29497"/>
            <a:ext cx="10515600" cy="975359"/>
          </a:xfrm>
        </p:spPr>
        <p:txBody>
          <a:bodyPr/>
          <a:lstStyle/>
          <a:p>
            <a:r>
              <a:rPr lang="en-US" dirty="0"/>
              <a:t>Acknowledgements</a:t>
            </a:r>
            <a:endParaRPr lang="en-AU" dirty="0"/>
          </a:p>
        </p:txBody>
      </p:sp>
      <p:sp>
        <p:nvSpPr>
          <p:cNvPr id="3" name="Rectangle 2"/>
          <p:cNvSpPr/>
          <p:nvPr/>
        </p:nvSpPr>
        <p:spPr>
          <a:xfrm>
            <a:off x="481780" y="1372812"/>
            <a:ext cx="11179277" cy="5016758"/>
          </a:xfrm>
          <a:prstGeom prst="rect">
            <a:avLst/>
          </a:prstGeom>
        </p:spPr>
        <p:txBody>
          <a:bodyPr wrap="square">
            <a:spAutoFit/>
          </a:bodyPr>
          <a:lstStyle/>
          <a:p>
            <a:pPr marL="285750" indent="-285750">
              <a:buFont typeface="Arial" panose="020B0604020202020204" pitchFamily="34" charset="0"/>
              <a:buChar char="•"/>
            </a:pPr>
            <a:r>
              <a:rPr lang="en-AU" altLang="en-US" sz="3200" dirty="0"/>
              <a:t>Athena Swan - ECU </a:t>
            </a:r>
            <a:r>
              <a:rPr lang="en-AU" altLang="en-US" sz="3200" dirty="0" err="1"/>
              <a:t>UniSuper</a:t>
            </a:r>
            <a:r>
              <a:rPr lang="en-AU" altLang="en-US" sz="3200" dirty="0"/>
              <a:t> Development Fund </a:t>
            </a:r>
          </a:p>
          <a:p>
            <a:pPr marL="285750" indent="-285750">
              <a:buFont typeface="Arial" panose="020B0604020202020204" pitchFamily="34" charset="0"/>
              <a:buChar char="•"/>
            </a:pPr>
            <a:endParaRPr lang="en-AU" altLang="en-US" sz="3200" dirty="0"/>
          </a:p>
          <a:p>
            <a:pPr marL="285750" indent="-285750">
              <a:buFont typeface="Arial" panose="020B0604020202020204" pitchFamily="34" charset="0"/>
              <a:buChar char="•"/>
            </a:pPr>
            <a:r>
              <a:rPr lang="en-AU" altLang="en-US" sz="3200" dirty="0"/>
              <a:t>Dean of Teaching and Learning, School of Science</a:t>
            </a:r>
            <a:endParaRPr lang="en-US" altLang="en-US" sz="3200" dirty="0"/>
          </a:p>
          <a:p>
            <a:pPr marL="285750" indent="-285750">
              <a:buFont typeface="Arial" panose="020B0604020202020204" pitchFamily="34" charset="0"/>
              <a:buChar char="•"/>
            </a:pPr>
            <a:endParaRPr lang="en-AU" altLang="en-US" sz="3200" dirty="0"/>
          </a:p>
          <a:p>
            <a:pPr marL="285750" indent="-285750">
              <a:buFont typeface="Arial" panose="020B0604020202020204" pitchFamily="34" charset="0"/>
              <a:buChar char="•"/>
            </a:pPr>
            <a:r>
              <a:rPr lang="en-AU" altLang="en-US" sz="3200" dirty="0"/>
              <a:t>Sam Prosser - Senior Business Analyst </a:t>
            </a:r>
          </a:p>
          <a:p>
            <a:pPr marL="285750" indent="-285750">
              <a:buFont typeface="Arial" panose="020B0604020202020204" pitchFamily="34" charset="0"/>
              <a:buChar char="•"/>
            </a:pPr>
            <a:endParaRPr lang="en-AU" altLang="en-US" sz="3200" dirty="0"/>
          </a:p>
          <a:p>
            <a:pPr marL="285750" indent="-285750">
              <a:buFont typeface="Arial" panose="020B0604020202020204" pitchFamily="34" charset="0"/>
              <a:buChar char="•"/>
            </a:pPr>
            <a:r>
              <a:rPr lang="en-AU" altLang="en-US" sz="3200" dirty="0" err="1"/>
              <a:t>Mariet</a:t>
            </a:r>
            <a:r>
              <a:rPr lang="en-AU" altLang="en-US" sz="3200" dirty="0"/>
              <a:t> </a:t>
            </a:r>
            <a:r>
              <a:rPr lang="en-AU" altLang="en-US" sz="3200" dirty="0" err="1"/>
              <a:t>Labuschange</a:t>
            </a:r>
            <a:r>
              <a:rPr lang="en-AU" altLang="en-US" sz="3200" dirty="0"/>
              <a:t> - Manager of Business Systems</a:t>
            </a:r>
          </a:p>
          <a:p>
            <a:pPr marL="285750" indent="-285750">
              <a:buFont typeface="Arial" panose="020B0604020202020204" pitchFamily="34" charset="0"/>
              <a:buChar char="•"/>
            </a:pPr>
            <a:endParaRPr lang="en-AU" altLang="en-US" sz="3200" dirty="0"/>
          </a:p>
          <a:p>
            <a:pPr marL="285750" indent="-285750">
              <a:buFont typeface="Arial" panose="020B0604020202020204" pitchFamily="34" charset="0"/>
              <a:buChar char="•"/>
            </a:pPr>
            <a:r>
              <a:rPr lang="en-AU" sz="3200" dirty="0" err="1">
                <a:latin typeface="Calibri" panose="020F0502020204030204" pitchFamily="34" charset="0"/>
                <a:cs typeface="Calibri" panose="020F0502020204030204" pitchFamily="34" charset="0"/>
              </a:rPr>
              <a:t>Wasim</a:t>
            </a:r>
            <a:r>
              <a:rPr lang="en-AU" sz="3200" dirty="0">
                <a:latin typeface="Calibri" panose="020F0502020204030204" pitchFamily="34" charset="0"/>
                <a:cs typeface="Calibri" panose="020F0502020204030204" pitchFamily="34" charset="0"/>
              </a:rPr>
              <a:t> Anwar and Sheldon Jones - </a:t>
            </a:r>
            <a:r>
              <a:rPr lang="en-AU" altLang="en-US" sz="3200" dirty="0"/>
              <a:t>Microsoft </a:t>
            </a:r>
          </a:p>
          <a:p>
            <a:pPr marL="285750" indent="-285750">
              <a:buFont typeface="Arial" panose="020B0604020202020204" pitchFamily="34" charset="0"/>
              <a:buChar char="•"/>
            </a:pPr>
            <a:endParaRPr lang="en-AU" altLang="en-US" sz="3200" dirty="0"/>
          </a:p>
        </p:txBody>
      </p:sp>
    </p:spTree>
    <p:extLst>
      <p:ext uri="{BB962C8B-B14F-4D97-AF65-F5344CB8AC3E}">
        <p14:creationId xmlns:p14="http://schemas.microsoft.com/office/powerpoint/2010/main" val="352461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56" y="29497"/>
            <a:ext cx="10515600" cy="975359"/>
          </a:xfrm>
        </p:spPr>
        <p:txBody>
          <a:bodyPr/>
          <a:lstStyle/>
          <a:p>
            <a:r>
              <a:rPr lang="en-US" dirty="0"/>
              <a:t>References</a:t>
            </a:r>
            <a:endParaRPr lang="en-AU" dirty="0"/>
          </a:p>
        </p:txBody>
      </p:sp>
      <p:sp>
        <p:nvSpPr>
          <p:cNvPr id="4" name="Rectangle 3"/>
          <p:cNvSpPr/>
          <p:nvPr/>
        </p:nvSpPr>
        <p:spPr>
          <a:xfrm>
            <a:off x="374275" y="1150063"/>
            <a:ext cx="11364879" cy="4154984"/>
          </a:xfrm>
          <a:prstGeom prst="rect">
            <a:avLst/>
          </a:prstGeom>
        </p:spPr>
        <p:txBody>
          <a:bodyPr wrap="square">
            <a:spAutoFit/>
          </a:bodyPr>
          <a:lstStyle/>
          <a:p>
            <a:r>
              <a:rPr lang="en-AU" sz="2400" dirty="0">
                <a:ea typeface="+mn-lt"/>
                <a:cs typeface="+mn-lt"/>
              </a:rPr>
              <a:t>IBIS Global eLearning Investment Review, January 2013</a:t>
            </a:r>
          </a:p>
          <a:p>
            <a:endParaRPr lang="en-AU" sz="2400" dirty="0">
              <a:ea typeface="+mn-lt"/>
              <a:cs typeface="+mn-lt"/>
            </a:endParaRPr>
          </a:p>
          <a:p>
            <a:r>
              <a:rPr lang="en-US" sz="2400" dirty="0"/>
              <a:t>Microsoft Teams and OneNote Summit at Griffith </a:t>
            </a:r>
            <a:r>
              <a:rPr lang="en-US" sz="2400" dirty="0" err="1"/>
              <a:t>Uni</a:t>
            </a:r>
            <a:r>
              <a:rPr lang="en-US" sz="2400" dirty="0"/>
              <a:t>, June, 2019.</a:t>
            </a:r>
          </a:p>
          <a:p>
            <a:endParaRPr lang="en-AU" sz="2400" dirty="0">
              <a:ea typeface="+mn-lt"/>
              <a:cs typeface="+mn-lt"/>
            </a:endParaRPr>
          </a:p>
          <a:p>
            <a:r>
              <a:rPr lang="en-AU" sz="2400" dirty="0">
                <a:ea typeface="+mn-lt"/>
                <a:cs typeface="+mn-lt"/>
              </a:rPr>
              <a:t>Microsoft Teams and OneNote Summit, June, 2019 Presentation:  </a:t>
            </a:r>
          </a:p>
          <a:p>
            <a:r>
              <a:rPr lang="en-AU" sz="2400" u="sng" dirty="0">
                <a:hlinkClick r:id="rId2"/>
              </a:rPr>
              <a:t>https://www.youtube.com/watch?v=TcxwJ8cQaWw&amp;feature=youtu.be</a:t>
            </a:r>
            <a:endParaRPr lang="en-AU" sz="2400" dirty="0"/>
          </a:p>
          <a:p>
            <a:endParaRPr lang="en-AU" sz="2400" dirty="0"/>
          </a:p>
          <a:p>
            <a:r>
              <a:rPr lang="en-AU" sz="2400" dirty="0"/>
              <a:t>Link to use of OneNote Class Notebook for teaching Physics:</a:t>
            </a:r>
          </a:p>
          <a:p>
            <a:r>
              <a:rPr lang="en-AU" sz="2400" u="sng" dirty="0">
                <a:hlinkClick r:id="rId3"/>
              </a:rPr>
              <a:t>https://www.youtube.com/watch?v=XBdVPJ5a6Dw</a:t>
            </a:r>
            <a:endParaRPr lang="en-AU" sz="2400" dirty="0"/>
          </a:p>
          <a:p>
            <a:endParaRPr lang="en-AU" sz="2400" dirty="0"/>
          </a:p>
          <a:p>
            <a:endParaRPr lang="en-AU" sz="2400" dirty="0"/>
          </a:p>
        </p:txBody>
      </p:sp>
      <p:pic>
        <p:nvPicPr>
          <p:cNvPr id="5" name="Picture 4">
            <a:extLst>
              <a:ext uri="{FF2B5EF4-FFF2-40B4-BE49-F238E27FC236}">
                <a16:creationId xmlns:a16="http://schemas.microsoft.com/office/drawing/2014/main" id="{0E607709-0C8A-744A-A588-48307D3B9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50254"/>
            <a:ext cx="3886200" cy="1219200"/>
          </a:xfrm>
          <a:prstGeom prst="rect">
            <a:avLst/>
          </a:prstGeom>
        </p:spPr>
      </p:pic>
    </p:spTree>
    <p:extLst>
      <p:ext uri="{BB962C8B-B14F-4D97-AF65-F5344CB8AC3E}">
        <p14:creationId xmlns:p14="http://schemas.microsoft.com/office/powerpoint/2010/main" val="332453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55" y="0"/>
            <a:ext cx="10515600" cy="933450"/>
          </a:xfrm>
        </p:spPr>
        <p:txBody>
          <a:bodyPr/>
          <a:lstStyle/>
          <a:p>
            <a:r>
              <a:rPr lang="en-US" dirty="0"/>
              <a:t>Rationale – The Good</a:t>
            </a:r>
            <a:endParaRPr lang="en-AU" dirty="0"/>
          </a:p>
        </p:txBody>
      </p:sp>
      <p:sp>
        <p:nvSpPr>
          <p:cNvPr id="3" name="Content Placeholder 2"/>
          <p:cNvSpPr>
            <a:spLocks noGrp="1"/>
          </p:cNvSpPr>
          <p:nvPr>
            <p:ph idx="1"/>
          </p:nvPr>
        </p:nvSpPr>
        <p:spPr>
          <a:xfrm>
            <a:off x="336755" y="1189171"/>
            <a:ext cx="7126491" cy="5525137"/>
          </a:xfrm>
        </p:spPr>
        <p:txBody>
          <a:bodyPr vert="horz" lIns="91440" tIns="45720" rIns="91440" bIns="45720" rtlCol="0" anchor="t">
            <a:normAutofit fontScale="85000" lnSpcReduction="20000"/>
          </a:bodyPr>
          <a:lstStyle/>
          <a:p>
            <a:pPr>
              <a:lnSpc>
                <a:spcPct val="120000"/>
              </a:lnSpc>
              <a:spcBef>
                <a:spcPts val="0"/>
              </a:spcBef>
            </a:pPr>
            <a:r>
              <a:rPr lang="en-US" dirty="0"/>
              <a:t>Electronic lab books are used in research laboratories</a:t>
            </a:r>
          </a:p>
          <a:p>
            <a:pPr>
              <a:lnSpc>
                <a:spcPct val="120000"/>
              </a:lnSpc>
              <a:spcBef>
                <a:spcPts val="0"/>
              </a:spcBef>
            </a:pPr>
            <a:endParaRPr lang="en-US" dirty="0"/>
          </a:p>
          <a:p>
            <a:pPr>
              <a:lnSpc>
                <a:spcPct val="120000"/>
              </a:lnSpc>
              <a:spcBef>
                <a:spcPts val="0"/>
              </a:spcBef>
            </a:pPr>
            <a:r>
              <a:rPr lang="en-AU" dirty="0">
                <a:ea typeface="+mn-lt"/>
                <a:cs typeface="+mn-lt"/>
              </a:rPr>
              <a:t>With the ‘innovative use of digital learning technologies in curriculum delivery and assessment’ and an estimated 77% of jobs requiring technological skills by 2020 (IBIS Global eLearning Investment Review), it is crucial that our students are exposed to the latest technology not only in the actual unit content, but also in the way the content is being delivered.</a:t>
            </a:r>
            <a:r>
              <a:rPr lang="en-US" dirty="0">
                <a:solidFill>
                  <a:srgbClr val="FF0000"/>
                </a:solidFill>
              </a:rPr>
              <a:t> </a:t>
            </a:r>
          </a:p>
          <a:p>
            <a:pPr>
              <a:lnSpc>
                <a:spcPct val="120000"/>
              </a:lnSpc>
              <a:spcBef>
                <a:spcPts val="0"/>
              </a:spcBef>
            </a:pPr>
            <a:endParaRPr lang="en-US" dirty="0">
              <a:solidFill>
                <a:srgbClr val="FF0000"/>
              </a:solidFill>
            </a:endParaRPr>
          </a:p>
          <a:p>
            <a:pPr>
              <a:lnSpc>
                <a:spcPct val="120000"/>
              </a:lnSpc>
              <a:spcBef>
                <a:spcPts val="0"/>
              </a:spcBef>
            </a:pPr>
            <a:endParaRPr lang="en-US" dirty="0">
              <a:solidFill>
                <a:srgbClr val="FF0000"/>
              </a:solidFill>
            </a:endParaRPr>
          </a:p>
          <a:p>
            <a:pPr>
              <a:lnSpc>
                <a:spcPct val="120000"/>
              </a:lnSpc>
              <a:spcBef>
                <a:spcPts val="0"/>
              </a:spcBef>
            </a:pPr>
            <a:r>
              <a:rPr lang="en-US" dirty="0"/>
              <a:t>Push from the Dean of T&amp;L, School of Science for ‘digitization’ of chemistry teaching.</a:t>
            </a:r>
          </a:p>
          <a:p>
            <a:pPr>
              <a:lnSpc>
                <a:spcPct val="120000"/>
              </a:lnSpc>
              <a:spcBef>
                <a:spcPts val="0"/>
              </a:spcBef>
            </a:pPr>
            <a:endParaRPr lang="en-US" dirty="0"/>
          </a:p>
          <a:p>
            <a:endParaRPr lang="en-AU" dirty="0"/>
          </a:p>
        </p:txBody>
      </p:sp>
      <p:pic>
        <p:nvPicPr>
          <p:cNvPr id="4" name="Picture 3" descr="File:Twemoji 1f600.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0841" y="5279922"/>
            <a:ext cx="1501548" cy="1501548"/>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6619" y="2156851"/>
            <a:ext cx="4775770" cy="2641572"/>
          </a:xfrm>
          <a:prstGeom prst="rect">
            <a:avLst/>
          </a:prstGeom>
        </p:spPr>
      </p:pic>
    </p:spTree>
    <p:extLst>
      <p:ext uri="{BB962C8B-B14F-4D97-AF65-F5344CB8AC3E}">
        <p14:creationId xmlns:p14="http://schemas.microsoft.com/office/powerpoint/2010/main" val="269988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246" y="0"/>
            <a:ext cx="10515600" cy="933450"/>
          </a:xfrm>
        </p:spPr>
        <p:txBody>
          <a:bodyPr/>
          <a:lstStyle/>
          <a:p>
            <a:r>
              <a:rPr lang="en-US" dirty="0"/>
              <a:t>First Trial Issue and Obstacles) – The Bad</a:t>
            </a:r>
            <a:endParaRPr lang="en-AU" dirty="0"/>
          </a:p>
        </p:txBody>
      </p:sp>
      <p:sp>
        <p:nvSpPr>
          <p:cNvPr id="3" name="Content Placeholder 2"/>
          <p:cNvSpPr>
            <a:spLocks noGrp="1"/>
          </p:cNvSpPr>
          <p:nvPr>
            <p:ph idx="1"/>
          </p:nvPr>
        </p:nvSpPr>
        <p:spPr>
          <a:xfrm>
            <a:off x="304799" y="1120347"/>
            <a:ext cx="11721195" cy="5056616"/>
          </a:xfrm>
        </p:spPr>
        <p:txBody>
          <a:bodyPr>
            <a:normAutofit/>
          </a:bodyPr>
          <a:lstStyle/>
          <a:p>
            <a:pPr>
              <a:lnSpc>
                <a:spcPct val="120000"/>
              </a:lnSpc>
              <a:spcBef>
                <a:spcPts val="0"/>
              </a:spcBef>
            </a:pPr>
            <a:r>
              <a:rPr lang="en-US" dirty="0"/>
              <a:t>Trial implementation of electronic lab books in first year advance chemistry unit was done in Semester 2, 2018 using OneNote Class Notebook (desktop 2016 version).</a:t>
            </a:r>
          </a:p>
          <a:p>
            <a:endParaRPr lang="en-US" dirty="0"/>
          </a:p>
          <a:p>
            <a:r>
              <a:rPr lang="en-US" dirty="0"/>
              <a:t>Finding appropriate tablets for each student – applied for T&amp;L grant, didn’t get it, instead received unwanted Asus Transformer tablets.</a:t>
            </a:r>
          </a:p>
          <a:p>
            <a:endParaRPr lang="en-US" dirty="0"/>
          </a:p>
          <a:p>
            <a:r>
              <a:rPr lang="en-US" dirty="0"/>
              <a:t>IT were scratching their heads </a:t>
            </a:r>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238" y="4153779"/>
            <a:ext cx="3540757" cy="252101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924" y="5254032"/>
            <a:ext cx="1717643" cy="1420766"/>
          </a:xfrm>
          <a:prstGeom prst="rect">
            <a:avLst/>
          </a:prstGeom>
        </p:spPr>
      </p:pic>
    </p:spTree>
    <p:extLst>
      <p:ext uri="{BB962C8B-B14F-4D97-AF65-F5344CB8AC3E}">
        <p14:creationId xmlns:p14="http://schemas.microsoft.com/office/powerpoint/2010/main" val="364546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97" y="0"/>
            <a:ext cx="10515600" cy="933450"/>
          </a:xfrm>
        </p:spPr>
        <p:txBody>
          <a:bodyPr/>
          <a:lstStyle/>
          <a:p>
            <a:r>
              <a:rPr lang="en-US" dirty="0"/>
              <a:t>First Trial (Issues and Obstacles) – The Bad</a:t>
            </a:r>
            <a:endParaRPr lang="en-AU" dirty="0"/>
          </a:p>
        </p:txBody>
      </p:sp>
      <p:sp>
        <p:nvSpPr>
          <p:cNvPr id="3" name="Content Placeholder 2"/>
          <p:cNvSpPr>
            <a:spLocks noGrp="1"/>
          </p:cNvSpPr>
          <p:nvPr>
            <p:ph idx="1"/>
          </p:nvPr>
        </p:nvSpPr>
        <p:spPr>
          <a:xfrm>
            <a:off x="258097" y="1179341"/>
            <a:ext cx="6712974" cy="5529534"/>
          </a:xfrm>
        </p:spPr>
        <p:txBody>
          <a:bodyPr>
            <a:normAutofit lnSpcReduction="10000"/>
          </a:bodyPr>
          <a:lstStyle/>
          <a:p>
            <a:r>
              <a:rPr lang="en-US" dirty="0"/>
              <a:t>Tablets were not standard</a:t>
            </a:r>
          </a:p>
          <a:p>
            <a:pPr lvl="1"/>
            <a:r>
              <a:rPr lang="en-US" dirty="0"/>
              <a:t>Did not have OneNote/Excel installed</a:t>
            </a:r>
          </a:p>
          <a:p>
            <a:pPr lvl="1"/>
            <a:r>
              <a:rPr lang="en-US" dirty="0" err="1"/>
              <a:t>Licence</a:t>
            </a:r>
            <a:r>
              <a:rPr lang="en-US" dirty="0"/>
              <a:t> issues to install OneNote 2016 desktop and Excel</a:t>
            </a:r>
          </a:p>
          <a:p>
            <a:pPr lvl="1"/>
            <a:r>
              <a:rPr lang="en-US" dirty="0"/>
              <a:t>Had to log in using a local account</a:t>
            </a:r>
          </a:p>
          <a:p>
            <a:endParaRPr lang="en-US" dirty="0"/>
          </a:p>
          <a:p>
            <a:r>
              <a:rPr lang="en-US" dirty="0"/>
              <a:t>Students were in a separate tenancy</a:t>
            </a:r>
          </a:p>
          <a:p>
            <a:pPr lvl="1"/>
            <a:r>
              <a:rPr lang="en-US" dirty="0"/>
              <a:t>Had to create a separate log-in in new tenancy (had to manually add student email addresses – lucky only 14 students)</a:t>
            </a:r>
          </a:p>
          <a:p>
            <a:endParaRPr lang="en-US" dirty="0"/>
          </a:p>
          <a:p>
            <a:r>
              <a:rPr lang="en-US" dirty="0"/>
              <a:t>Log-in for new tenancy had no </a:t>
            </a:r>
            <a:r>
              <a:rPr lang="en-US" dirty="0" err="1"/>
              <a:t>wi-fi</a:t>
            </a:r>
            <a:r>
              <a:rPr lang="en-US" dirty="0"/>
              <a:t> access</a:t>
            </a:r>
          </a:p>
          <a:p>
            <a:pPr lvl="1"/>
            <a:r>
              <a:rPr lang="en-US" dirty="0"/>
              <a:t>Students had to connect to </a:t>
            </a:r>
            <a:r>
              <a:rPr lang="en-US" dirty="0" err="1"/>
              <a:t>wif</a:t>
            </a:r>
            <a:r>
              <a:rPr lang="en-US" dirty="0"/>
              <a:t>-fi with their student account</a:t>
            </a:r>
          </a:p>
          <a:p>
            <a:pPr lvl="1"/>
            <a:endParaRPr lang="en-US" dirty="0"/>
          </a:p>
          <a:p>
            <a:pPr lvl="1"/>
            <a:endParaRPr lang="en-AU"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3351" y="5073445"/>
            <a:ext cx="1635430" cy="1635430"/>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3587" y="3444975"/>
            <a:ext cx="2303463"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6385" y="958218"/>
            <a:ext cx="3423140" cy="259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063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99" y="-13671"/>
            <a:ext cx="10515600" cy="933450"/>
          </a:xfrm>
        </p:spPr>
        <p:txBody>
          <a:bodyPr/>
          <a:lstStyle/>
          <a:p>
            <a:r>
              <a:rPr lang="en-US" dirty="0"/>
              <a:t>First Trial (Issues and Obstacles) – The Bad</a:t>
            </a:r>
            <a:endParaRPr lang="en-AU" dirty="0"/>
          </a:p>
        </p:txBody>
      </p:sp>
      <p:sp>
        <p:nvSpPr>
          <p:cNvPr id="3" name="Content Placeholder 2"/>
          <p:cNvSpPr>
            <a:spLocks noGrp="1"/>
          </p:cNvSpPr>
          <p:nvPr>
            <p:ph idx="1"/>
          </p:nvPr>
        </p:nvSpPr>
        <p:spPr>
          <a:xfrm>
            <a:off x="258097" y="1140012"/>
            <a:ext cx="10515600" cy="5056616"/>
          </a:xfrm>
        </p:spPr>
        <p:txBody>
          <a:bodyPr>
            <a:normAutofit lnSpcReduction="10000"/>
          </a:bodyPr>
          <a:lstStyle/>
          <a:p>
            <a:r>
              <a:rPr lang="en-US" dirty="0"/>
              <a:t>Asus tablets were old, slow, small and had a battery charging problem</a:t>
            </a:r>
          </a:p>
          <a:p>
            <a:pPr lvl="1"/>
            <a:r>
              <a:rPr lang="en-US" dirty="0"/>
              <a:t>Kept plugged in</a:t>
            </a:r>
          </a:p>
          <a:p>
            <a:endParaRPr lang="en-US" dirty="0"/>
          </a:p>
          <a:p>
            <a:r>
              <a:rPr lang="en-US" dirty="0"/>
              <a:t>No styluses = very poor digital ink experience</a:t>
            </a:r>
          </a:p>
          <a:p>
            <a:pPr lvl="1"/>
            <a:r>
              <a:rPr lang="en-US" dirty="0"/>
              <a:t>IT provide styluses</a:t>
            </a:r>
          </a:p>
          <a:p>
            <a:endParaRPr lang="en-US" dirty="0"/>
          </a:p>
          <a:p>
            <a:r>
              <a:rPr lang="en-US" dirty="0"/>
              <a:t>Limited formatting options in OneNote</a:t>
            </a:r>
          </a:p>
          <a:p>
            <a:pPr lvl="1"/>
            <a:r>
              <a:rPr lang="en-US" dirty="0"/>
              <a:t>Suggested tables</a:t>
            </a:r>
          </a:p>
          <a:p>
            <a:endParaRPr lang="en-US" dirty="0"/>
          </a:p>
          <a:p>
            <a:r>
              <a:rPr lang="en-US" dirty="0"/>
              <a:t>No training or previous experience with OneNote</a:t>
            </a:r>
          </a:p>
          <a:p>
            <a:pPr lvl="1"/>
            <a:r>
              <a:rPr lang="en-US" dirty="0"/>
              <a:t>Students found workarounds</a:t>
            </a:r>
          </a:p>
          <a:p>
            <a:pPr lvl="1"/>
            <a:r>
              <a:rPr lang="en-US" dirty="0"/>
              <a:t>Provided instructions as needed</a:t>
            </a:r>
          </a:p>
          <a:p>
            <a:pPr lvl="1"/>
            <a:endParaRPr lang="en-US" dirty="0"/>
          </a:p>
          <a:p>
            <a:endParaRPr lang="en-AU" dirty="0"/>
          </a:p>
        </p:txBody>
      </p:sp>
      <p:pic>
        <p:nvPicPr>
          <p:cNvPr id="8" name="Picture 7" descr="Category:Surprised smilies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4895" y="5404895"/>
            <a:ext cx="1453105" cy="1453105"/>
          </a:xfrm>
          <a:prstGeom prst="rect">
            <a:avLst/>
          </a:prstGeom>
        </p:spPr>
      </p:pic>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96982" y="4041890"/>
            <a:ext cx="4395018" cy="2720725"/>
          </a:xfrm>
          <a:prstGeom prst="rect">
            <a:avLst/>
          </a:prstGeom>
        </p:spPr>
      </p:pic>
      <p:pic>
        <p:nvPicPr>
          <p:cNvPr id="6"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5172" y="1611370"/>
            <a:ext cx="4179458" cy="235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36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61" y="0"/>
            <a:ext cx="10515600" cy="933450"/>
          </a:xfrm>
        </p:spPr>
        <p:txBody>
          <a:bodyPr/>
          <a:lstStyle/>
          <a:p>
            <a:r>
              <a:rPr lang="en-US" dirty="0"/>
              <a:t>Second Trial (Improvements) – The Good</a:t>
            </a:r>
            <a:endParaRPr lang="en-AU" dirty="0"/>
          </a:p>
        </p:txBody>
      </p:sp>
      <p:sp>
        <p:nvSpPr>
          <p:cNvPr id="3" name="Content Placeholder 2"/>
          <p:cNvSpPr>
            <a:spLocks noGrp="1"/>
          </p:cNvSpPr>
          <p:nvPr>
            <p:ph idx="1"/>
          </p:nvPr>
        </p:nvSpPr>
        <p:spPr>
          <a:xfrm>
            <a:off x="277761" y="1121786"/>
            <a:ext cx="11710680" cy="5056616"/>
          </a:xfrm>
        </p:spPr>
        <p:txBody>
          <a:bodyPr>
            <a:normAutofit fontScale="92500" lnSpcReduction="20000"/>
          </a:bodyPr>
          <a:lstStyle/>
          <a:p>
            <a:pPr algn="just">
              <a:lnSpc>
                <a:spcPct val="120000"/>
              </a:lnSpc>
              <a:spcBef>
                <a:spcPts val="0"/>
              </a:spcBef>
            </a:pPr>
            <a:r>
              <a:rPr lang="en-AU" dirty="0">
                <a:latin typeface="Calibri" panose="020F0502020204030204" pitchFamily="34" charset="0"/>
                <a:cs typeface="Calibri" panose="020F0502020204030204" pitchFamily="34" charset="0"/>
              </a:rPr>
              <a:t>First trial generated significant interest from ITSC and Dean of T&amp;L – new science building being built and planning of a fit out of new </a:t>
            </a:r>
            <a:r>
              <a:rPr lang="en-AU" dirty="0" err="1">
                <a:latin typeface="Calibri" panose="020F0502020204030204" pitchFamily="34" charset="0"/>
                <a:cs typeface="Calibri" panose="020F0502020204030204" pitchFamily="34" charset="0"/>
              </a:rPr>
              <a:t>superlabs</a:t>
            </a:r>
            <a:r>
              <a:rPr lang="en-AU" dirty="0">
                <a:latin typeface="Calibri" panose="020F0502020204030204" pitchFamily="34" charset="0"/>
                <a:cs typeface="Calibri" panose="020F0502020204030204" pitchFamily="34" charset="0"/>
              </a:rPr>
              <a:t> (good timing). Second trial strongly supported for </a:t>
            </a:r>
            <a:r>
              <a:rPr lang="en-AU" dirty="0" err="1">
                <a:latin typeface="Calibri" panose="020F0502020204030204" pitchFamily="34" charset="0"/>
                <a:cs typeface="Calibri" panose="020F0502020204030204" pitchFamily="34" charset="0"/>
              </a:rPr>
              <a:t>Sem</a:t>
            </a:r>
            <a:r>
              <a:rPr lang="en-AU" dirty="0">
                <a:latin typeface="Calibri" panose="020F0502020204030204" pitchFamily="34" charset="0"/>
                <a:cs typeface="Calibri" panose="020F0502020204030204" pitchFamily="34" charset="0"/>
              </a:rPr>
              <a:t> 2, 2019: </a:t>
            </a:r>
          </a:p>
          <a:p>
            <a:pPr marL="0" indent="0" algn="just">
              <a:lnSpc>
                <a:spcPct val="120000"/>
              </a:lnSpc>
              <a:spcBef>
                <a:spcPts val="0"/>
              </a:spcBef>
              <a:buNone/>
            </a:pPr>
            <a:endParaRPr lang="en-AU" dirty="0">
              <a:latin typeface="Calibri" panose="020F0502020204030204" pitchFamily="34" charset="0"/>
              <a:cs typeface="Calibri" panose="020F0502020204030204" pitchFamily="34" charset="0"/>
            </a:endParaRPr>
          </a:p>
          <a:p>
            <a:pPr marL="514350" indent="-514350" algn="just">
              <a:lnSpc>
                <a:spcPct val="120000"/>
              </a:lnSpc>
              <a:spcBef>
                <a:spcPts val="0"/>
              </a:spcBef>
              <a:buAutoNum type="arabicPeriod"/>
            </a:pPr>
            <a:r>
              <a:rPr lang="en-AU" dirty="0">
                <a:latin typeface="Calibri" panose="020F0502020204030204" pitchFamily="34" charset="0"/>
                <a:cs typeface="Calibri" panose="020F0502020204030204" pitchFamily="34" charset="0"/>
              </a:rPr>
              <a:t>SCC1123 (foundation of chemistry unit, 55 students) and SCC1201 (advanced chemistry unit, 23 students)</a:t>
            </a:r>
          </a:p>
          <a:p>
            <a:pPr marL="514350" indent="-514350" algn="just">
              <a:lnSpc>
                <a:spcPct val="120000"/>
              </a:lnSpc>
              <a:spcBef>
                <a:spcPts val="0"/>
              </a:spcBef>
              <a:buAutoNum type="arabicPeriod"/>
            </a:pPr>
            <a:endParaRPr lang="en-AU" dirty="0">
              <a:latin typeface="Calibri" panose="020F0502020204030204" pitchFamily="34" charset="0"/>
              <a:cs typeface="Calibri" panose="020F0502020204030204" pitchFamily="34" charset="0"/>
            </a:endParaRPr>
          </a:p>
          <a:p>
            <a:pPr marL="514350" indent="-514350" algn="just">
              <a:lnSpc>
                <a:spcPct val="120000"/>
              </a:lnSpc>
              <a:spcBef>
                <a:spcPts val="0"/>
              </a:spcBef>
              <a:buAutoNum type="arabicPeriod"/>
            </a:pPr>
            <a:r>
              <a:rPr lang="en-AU" dirty="0">
                <a:latin typeface="Calibri" panose="020F0502020204030204" pitchFamily="34" charset="0"/>
                <a:cs typeface="Calibri" panose="020F0502020204030204" pitchFamily="34" charset="0"/>
              </a:rPr>
              <a:t>Each student assigned particular Surface Pro and stylus pen</a:t>
            </a:r>
          </a:p>
          <a:p>
            <a:pPr marL="514350" indent="-514350" algn="just">
              <a:lnSpc>
                <a:spcPct val="120000"/>
              </a:lnSpc>
              <a:spcBef>
                <a:spcPts val="0"/>
              </a:spcBef>
              <a:buAutoNum type="arabicPeriod"/>
            </a:pPr>
            <a:endParaRPr lang="en-AU" dirty="0">
              <a:latin typeface="Calibri" panose="020F0502020204030204" pitchFamily="34" charset="0"/>
              <a:cs typeface="Calibri" panose="020F0502020204030204" pitchFamily="34" charset="0"/>
            </a:endParaRPr>
          </a:p>
          <a:p>
            <a:pPr marL="514350" indent="-514350" algn="just">
              <a:lnSpc>
                <a:spcPct val="120000"/>
              </a:lnSpc>
              <a:spcBef>
                <a:spcPts val="0"/>
              </a:spcBef>
              <a:buAutoNum type="arabicPeriod"/>
            </a:pPr>
            <a:r>
              <a:rPr lang="en-AU" dirty="0">
                <a:latin typeface="Calibri" panose="020F0502020204030204" pitchFamily="34" charset="0"/>
                <a:cs typeface="Calibri" panose="020F0502020204030204" pitchFamily="34" charset="0"/>
              </a:rPr>
              <a:t>26 Surface Pros on loan from Microsoft</a:t>
            </a:r>
          </a:p>
          <a:p>
            <a:pPr marL="514350" indent="-514350" algn="just">
              <a:lnSpc>
                <a:spcPct val="120000"/>
              </a:lnSpc>
              <a:spcBef>
                <a:spcPts val="0"/>
              </a:spcBef>
              <a:buAutoNum type="arabicPeriod"/>
            </a:pPr>
            <a:endParaRPr lang="en-AU" dirty="0">
              <a:latin typeface="Calibri" panose="020F0502020204030204" pitchFamily="34" charset="0"/>
              <a:cs typeface="Calibri" panose="020F0502020204030204" pitchFamily="34" charset="0"/>
            </a:endParaRPr>
          </a:p>
          <a:p>
            <a:pPr marL="514350" indent="-514350" algn="just">
              <a:lnSpc>
                <a:spcPct val="120000"/>
              </a:lnSpc>
              <a:spcBef>
                <a:spcPts val="0"/>
              </a:spcBef>
              <a:buAutoNum type="arabicPeriod"/>
            </a:pPr>
            <a:r>
              <a:rPr lang="en-AU" dirty="0">
                <a:latin typeface="Calibri" panose="020F0502020204030204" pitchFamily="34" charset="0"/>
                <a:cs typeface="Calibri" panose="020F0502020204030204" pitchFamily="34" charset="0"/>
              </a:rPr>
              <a:t>Assistance from ECU Business Systems Centre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8349" y="3313470"/>
            <a:ext cx="2698002" cy="23256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686" y="5443862"/>
            <a:ext cx="1902663" cy="13297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5021" y="3393650"/>
            <a:ext cx="3631238" cy="499925"/>
          </a:xfrm>
          <a:prstGeom prst="rect">
            <a:avLst/>
          </a:prstGeom>
        </p:spPr>
      </p:pic>
    </p:spTree>
    <p:extLst>
      <p:ext uri="{BB962C8B-B14F-4D97-AF65-F5344CB8AC3E}">
        <p14:creationId xmlns:p14="http://schemas.microsoft.com/office/powerpoint/2010/main" val="374754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07" y="1"/>
            <a:ext cx="10515600" cy="933450"/>
          </a:xfrm>
        </p:spPr>
        <p:txBody>
          <a:bodyPr/>
          <a:lstStyle/>
          <a:p>
            <a:r>
              <a:rPr lang="en-US" dirty="0"/>
              <a:t>Second Trial (Improvements) -  The Good</a:t>
            </a:r>
            <a:endParaRPr lang="en-AU" dirty="0"/>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06" y="1140262"/>
            <a:ext cx="6288929" cy="5427686"/>
          </a:xfrm>
          <a:prstGeom prst="rect">
            <a:avLst/>
          </a:prstGeom>
          <a:effectLst>
            <a:softEdge rad="31750"/>
          </a:effectLst>
        </p:spPr>
      </p:pic>
      <p:sp>
        <p:nvSpPr>
          <p:cNvPr id="6" name="Content Placeholder 2"/>
          <p:cNvSpPr>
            <a:spLocks noGrp="1"/>
          </p:cNvSpPr>
          <p:nvPr>
            <p:ph idx="1"/>
          </p:nvPr>
        </p:nvSpPr>
        <p:spPr>
          <a:xfrm>
            <a:off x="6636773" y="1121786"/>
            <a:ext cx="5351667" cy="5446162"/>
          </a:xfrm>
        </p:spPr>
        <p:txBody>
          <a:bodyPr>
            <a:normAutofit/>
          </a:bodyPr>
          <a:lstStyle/>
          <a:p>
            <a:r>
              <a:rPr lang="en-US" sz="3200" dirty="0"/>
              <a:t>Structured lab report templates (easier for students to complete and focus is on the chemical content not formatting of their lab reports)</a:t>
            </a:r>
          </a:p>
          <a:p>
            <a:endParaRPr lang="en-US" sz="3200" dirty="0"/>
          </a:p>
          <a:p>
            <a:r>
              <a:rPr lang="en-US" sz="3200" dirty="0"/>
              <a:t>Lab manuals more interactive (instructions provided not just in text format, but also in diagrams, photos and videos)</a:t>
            </a:r>
          </a:p>
        </p:txBody>
      </p:sp>
    </p:spTree>
    <p:extLst>
      <p:ext uri="{BB962C8B-B14F-4D97-AF65-F5344CB8AC3E}">
        <p14:creationId xmlns:p14="http://schemas.microsoft.com/office/powerpoint/2010/main" val="43076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07" y="1"/>
            <a:ext cx="10515600" cy="933450"/>
          </a:xfrm>
        </p:spPr>
        <p:txBody>
          <a:bodyPr/>
          <a:lstStyle/>
          <a:p>
            <a:r>
              <a:rPr lang="en-US" dirty="0"/>
              <a:t>Second Trial  (Improvements) - The Good</a:t>
            </a:r>
            <a:endParaRPr lang="en-AU" dirty="0"/>
          </a:p>
        </p:txBody>
      </p:sp>
      <p:sp>
        <p:nvSpPr>
          <p:cNvPr id="6" name="Content Placeholder 2"/>
          <p:cNvSpPr>
            <a:spLocks noGrp="1"/>
          </p:cNvSpPr>
          <p:nvPr>
            <p:ph idx="1"/>
          </p:nvPr>
        </p:nvSpPr>
        <p:spPr>
          <a:xfrm>
            <a:off x="8606802" y="1110885"/>
            <a:ext cx="3454040" cy="5446162"/>
          </a:xfrm>
        </p:spPr>
        <p:txBody>
          <a:bodyPr>
            <a:normAutofit/>
          </a:bodyPr>
          <a:lstStyle/>
          <a:p>
            <a:pPr marL="0" indent="0">
              <a:buNone/>
            </a:pPr>
            <a:r>
              <a:rPr lang="en-AU" sz="2600" dirty="0">
                <a:cs typeface="Arial" panose="020B0604020202020204" pitchFamily="34" charset="0"/>
              </a:rPr>
              <a:t>Reports contain sketched diagrams of experimental set-up, photos and videos of chemical reactions.</a:t>
            </a:r>
          </a:p>
          <a:p>
            <a:pPr marL="0" indent="0">
              <a:buNone/>
            </a:pPr>
            <a:endParaRPr lang="en-AU" sz="2600" dirty="0">
              <a:cs typeface="Arial" panose="020B0604020202020204" pitchFamily="34" charset="0"/>
            </a:endParaRPr>
          </a:p>
          <a:p>
            <a:pPr marL="0" indent="0">
              <a:buNone/>
            </a:pPr>
            <a:r>
              <a:rPr lang="en-AU" sz="2600" dirty="0">
                <a:cs typeface="Arial" panose="020B0604020202020204" pitchFamily="34" charset="0"/>
              </a:rPr>
              <a:t>Stylus pen is fantastic for drawings and sketches.</a:t>
            </a:r>
          </a:p>
          <a:p>
            <a:pPr marL="0" indent="0">
              <a:buNone/>
            </a:pPr>
            <a:endParaRPr lang="en-AU" dirty="0">
              <a:cs typeface="Arial" panose="020B0604020202020204" pitchFamily="34" charset="0"/>
            </a:endParaRPr>
          </a:p>
          <a:p>
            <a:pPr marL="0" indent="0" algn="ctr">
              <a:buNone/>
            </a:pPr>
            <a:r>
              <a:rPr lang="en-AU" dirty="0">
                <a:cs typeface="Arial" panose="020B0604020202020204" pitchFamily="34" charset="0"/>
              </a:rPr>
              <a:t>Improved engagement during laboratory classes!</a:t>
            </a:r>
          </a:p>
          <a:p>
            <a:pPr lvl="1"/>
            <a:endParaRPr lang="en-US" dirty="0"/>
          </a:p>
        </p:txBody>
      </p:sp>
      <p:pic>
        <p:nvPicPr>
          <p:cNvPr id="7" name="Picture 6"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07" y="1121786"/>
            <a:ext cx="5095837" cy="5435261"/>
          </a:xfrm>
          <a:prstGeom prst="rect">
            <a:avLst/>
          </a:prstGeom>
          <a:effectLst>
            <a:softEdge rad="31750"/>
          </a:effectLst>
        </p:spPr>
      </p:pic>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2962" y="933451"/>
            <a:ext cx="3161606" cy="5801031"/>
          </a:xfrm>
          <a:prstGeom prst="rect">
            <a:avLst/>
          </a:prstGeom>
          <a:effectLst>
            <a:softEdge rad="31750"/>
          </a:effectLst>
        </p:spPr>
      </p:pic>
      <p:pic>
        <p:nvPicPr>
          <p:cNvPr id="8" name="Picture 7"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16" y="1455021"/>
            <a:ext cx="4261928" cy="4922017"/>
          </a:xfrm>
          <a:prstGeom prst="rect">
            <a:avLst/>
          </a:prstGeom>
        </p:spPr>
      </p:pic>
    </p:spTree>
    <p:extLst>
      <p:ext uri="{BB962C8B-B14F-4D97-AF65-F5344CB8AC3E}">
        <p14:creationId xmlns:p14="http://schemas.microsoft.com/office/powerpoint/2010/main" val="239218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07" y="1"/>
            <a:ext cx="10515600" cy="933450"/>
          </a:xfrm>
        </p:spPr>
        <p:txBody>
          <a:bodyPr/>
          <a:lstStyle/>
          <a:p>
            <a:r>
              <a:rPr lang="en-US" dirty="0"/>
              <a:t>Second Trial (Improvements) - The Good</a:t>
            </a:r>
            <a:endParaRPr lang="en-AU" dirty="0"/>
          </a:p>
        </p:txBody>
      </p:sp>
      <p:sp>
        <p:nvSpPr>
          <p:cNvPr id="6" name="Content Placeholder 2"/>
          <p:cNvSpPr>
            <a:spLocks noGrp="1"/>
          </p:cNvSpPr>
          <p:nvPr>
            <p:ph idx="1"/>
          </p:nvPr>
        </p:nvSpPr>
        <p:spPr>
          <a:xfrm>
            <a:off x="8819534" y="1121786"/>
            <a:ext cx="3168905" cy="5446162"/>
          </a:xfrm>
        </p:spPr>
        <p:txBody>
          <a:bodyPr>
            <a:normAutofit lnSpcReduction="10000"/>
          </a:bodyPr>
          <a:lstStyle/>
          <a:p>
            <a:pPr marL="0" indent="0">
              <a:buNone/>
            </a:pPr>
            <a:r>
              <a:rPr lang="en-AU" sz="2600" dirty="0">
                <a:cs typeface="Arial" panose="020B0604020202020204" pitchFamily="34" charset="0"/>
              </a:rPr>
              <a:t>Stylus pen ideal for writing chemical equations.</a:t>
            </a:r>
          </a:p>
          <a:p>
            <a:pPr marL="0" indent="0">
              <a:buNone/>
            </a:pPr>
            <a:endParaRPr lang="en-AU" sz="2600" dirty="0">
              <a:cs typeface="Arial" panose="020B0604020202020204" pitchFamily="34" charset="0"/>
            </a:endParaRPr>
          </a:p>
          <a:p>
            <a:pPr marL="0" indent="0">
              <a:buNone/>
            </a:pPr>
            <a:r>
              <a:rPr lang="en-AU" sz="2600" dirty="0">
                <a:cs typeface="Arial" panose="020B0604020202020204" pitchFamily="34" charset="0"/>
              </a:rPr>
              <a:t>Ability to perform data analysis in the lab as data is collected using Excel program.</a:t>
            </a:r>
          </a:p>
          <a:p>
            <a:pPr marL="0" indent="0" algn="ctr">
              <a:buNone/>
            </a:pPr>
            <a:endParaRPr lang="en-AU" dirty="0">
              <a:cs typeface="Arial" panose="020B0604020202020204" pitchFamily="34" charset="0"/>
            </a:endParaRPr>
          </a:p>
          <a:p>
            <a:pPr marL="0" indent="0" algn="ctr">
              <a:buNone/>
            </a:pPr>
            <a:endParaRPr lang="en-AU" dirty="0">
              <a:cs typeface="Arial" panose="020B0604020202020204" pitchFamily="34" charset="0"/>
            </a:endParaRPr>
          </a:p>
          <a:p>
            <a:pPr marL="0" indent="0" algn="ctr">
              <a:buNone/>
            </a:pPr>
            <a:r>
              <a:rPr lang="en-AU" dirty="0">
                <a:cs typeface="Arial" panose="020B0604020202020204" pitchFamily="34" charset="0"/>
              </a:rPr>
              <a:t>Improved engagement during laboratory classes!</a:t>
            </a:r>
          </a:p>
          <a:p>
            <a:pPr lvl="1"/>
            <a:endParaRPr lang="en-US" dirty="0"/>
          </a:p>
        </p:txBody>
      </p:sp>
      <p:pic>
        <p:nvPicPr>
          <p:cNvPr id="8" name="Picture 7"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07" y="1046034"/>
            <a:ext cx="4018935" cy="5625153"/>
          </a:xfrm>
          <a:prstGeom prst="rect">
            <a:avLst/>
          </a:prstGeom>
          <a:effectLst>
            <a:softEdge rad="31750"/>
          </a:effectLst>
        </p:spPr>
      </p:pic>
      <p:pic>
        <p:nvPicPr>
          <p:cNvPr id="9" name="Picture 8"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542" y="1121786"/>
            <a:ext cx="4525405" cy="5446162"/>
          </a:xfrm>
          <a:prstGeom prst="rect">
            <a:avLst/>
          </a:prstGeom>
          <a:effectLst>
            <a:softEdge rad="31750"/>
          </a:effectLst>
        </p:spPr>
      </p:pic>
    </p:spTree>
    <p:extLst>
      <p:ext uri="{BB962C8B-B14F-4D97-AF65-F5344CB8AC3E}">
        <p14:creationId xmlns:p14="http://schemas.microsoft.com/office/powerpoint/2010/main" val="2206183782"/>
      </p:ext>
    </p:extLst>
  </p:cSld>
  <p:clrMapOvr>
    <a:masterClrMapping/>
  </p:clrMapOvr>
</p:sld>
</file>

<file path=ppt/theme/theme1.xml><?xml version="1.0" encoding="utf-8"?>
<a:theme xmlns:a="http://schemas.openxmlformats.org/drawingml/2006/main" name="EC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U" id="{61A431BC-E42C-44A9-82A8-1CA9C2C3083D}" vid="{46CA6BB8-A49C-4713-ADFC-1FF87D8DD7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CD4C44D6457643A53F44D6D219819B" ma:contentTypeVersion="6" ma:contentTypeDescription="Create a new document." ma:contentTypeScope="" ma:versionID="67415071597e650a83745e08006bfaf2">
  <xsd:schema xmlns:xsd="http://www.w3.org/2001/XMLSchema" xmlns:xs="http://www.w3.org/2001/XMLSchema" xmlns:p="http://schemas.microsoft.com/office/2006/metadata/properties" xmlns:ns2="88e1c83c-2711-4f6d-b922-072c86bde44f" xmlns:ns3="17f99fc4-c1e9-4ca2-ada8-dd97c4efca7c" targetNamespace="http://schemas.microsoft.com/office/2006/metadata/properties" ma:root="true" ma:fieldsID="ac2e20a98297c38ab9f553b26d8f458d" ns2:_="" ns3:_="">
    <xsd:import namespace="88e1c83c-2711-4f6d-b922-072c86bde44f"/>
    <xsd:import namespace="17f99fc4-c1e9-4ca2-ada8-dd97c4efca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e1c83c-2711-4f6d-b922-072c86bde4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f99fc4-c1e9-4ca2-ada8-dd97c4efca7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EC4376-6E96-40CD-B442-6569E41B166D}">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88e1c83c-2711-4f6d-b922-072c86bde44f"/>
    <ds:schemaRef ds:uri="http://schemas.microsoft.com/office/infopath/2007/PartnerControls"/>
    <ds:schemaRef ds:uri="17f99fc4-c1e9-4ca2-ada8-dd97c4efca7c"/>
    <ds:schemaRef ds:uri="http://www.w3.org/XML/1998/namespace"/>
  </ds:schemaRefs>
</ds:datastoreItem>
</file>

<file path=customXml/itemProps2.xml><?xml version="1.0" encoding="utf-8"?>
<ds:datastoreItem xmlns:ds="http://schemas.openxmlformats.org/officeDocument/2006/customXml" ds:itemID="{BFB24E77-E06B-44DA-B21F-17FF848377D3}">
  <ds:schemaRefs>
    <ds:schemaRef ds:uri="http://schemas.microsoft.com/sharepoint/v3/contenttype/forms"/>
  </ds:schemaRefs>
</ds:datastoreItem>
</file>

<file path=customXml/itemProps3.xml><?xml version="1.0" encoding="utf-8"?>
<ds:datastoreItem xmlns:ds="http://schemas.openxmlformats.org/officeDocument/2006/customXml" ds:itemID="{D20D6646-2EEC-42C1-A50E-8FBF2F24C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e1c83c-2711-4f6d-b922-072c86bde44f"/>
    <ds:schemaRef ds:uri="17f99fc4-c1e9-4ca2-ada8-dd97c4efc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ECU</Template>
  <TotalTime>767</TotalTime>
  <Words>958</Words>
  <Application>Microsoft Macintosh PowerPoint</Application>
  <PresentationFormat>Widescreen</PresentationFormat>
  <Paragraphs>137</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MS PGothic</vt:lpstr>
      <vt:lpstr>Arial</vt:lpstr>
      <vt:lpstr>Calibri</vt:lpstr>
      <vt:lpstr>Calibri Light</vt:lpstr>
      <vt:lpstr>ECU</vt:lpstr>
      <vt:lpstr>Implementation of OneNote Class Notebook in Chemistry Laboratory Classes  @ ECU   “The Good, The Bad and The Future”</vt:lpstr>
      <vt:lpstr>Rationale – The Good</vt:lpstr>
      <vt:lpstr>First Trial Issue and Obstacles) – The Bad</vt:lpstr>
      <vt:lpstr>First Trial (Issues and Obstacles) – The Bad</vt:lpstr>
      <vt:lpstr>First Trial (Issues and Obstacles) – The Bad</vt:lpstr>
      <vt:lpstr>Second Trial (Improvements) – The Good</vt:lpstr>
      <vt:lpstr>Second Trial (Improvements) -  The Good</vt:lpstr>
      <vt:lpstr>Second Trial  (Improvements) - The Good</vt:lpstr>
      <vt:lpstr>Second Trial (Improvements) - The Good</vt:lpstr>
      <vt:lpstr>Second Trial (Improvements) - The Good</vt:lpstr>
      <vt:lpstr>Second Trial (Improvements) – The Good</vt:lpstr>
      <vt:lpstr>Feedback from Semester 2, 2018  - Not so Good</vt:lpstr>
      <vt:lpstr>Feedback from Semester 2, 2018 - Not so Good</vt:lpstr>
      <vt:lpstr>Feedback from Semester 2, 2019 - Better</vt:lpstr>
      <vt:lpstr>The Good, The Bad and the Future</vt:lpstr>
      <vt:lpstr>Additional Information</vt:lpstr>
      <vt:lpstr>Acknowledgements</vt:lpstr>
      <vt:lpstr>References</vt:lpstr>
    </vt:vector>
  </TitlesOfParts>
  <Company>Edith Cowan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Ethics Management System (REMS)</dc:title>
  <dc:creator>Sam PROSSER</dc:creator>
  <cp:lastModifiedBy>Kena CABRAL MORALES</cp:lastModifiedBy>
  <cp:revision>91</cp:revision>
  <dcterms:created xsi:type="dcterms:W3CDTF">2019-01-23T00:37:21Z</dcterms:created>
  <dcterms:modified xsi:type="dcterms:W3CDTF">2019-10-29T02:45:49Z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0x01010014CD4C44D6457643A53F44D6D219819B</vt:lpwstr>
  </property>
</Properties>
</file>