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9"/>
  </p:notesMasterIdLst>
  <p:sldIdLst>
    <p:sldId id="260" r:id="rId2"/>
    <p:sldId id="261" r:id="rId3"/>
    <p:sldId id="262" r:id="rId4"/>
    <p:sldId id="263" r:id="rId5"/>
    <p:sldId id="264" r:id="rId6"/>
    <p:sldId id="265" r:id="rId7"/>
    <p:sldId id="266"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71"/>
  </p:normalViewPr>
  <p:slideViewPr>
    <p:cSldViewPr snapToGrid="0" snapToObjects="1">
      <p:cViewPr varScale="1">
        <p:scale>
          <a:sx n="114" d="100"/>
          <a:sy n="114" d="100"/>
        </p:scale>
        <p:origin x="150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9DDBFA-07CD-4A95-942C-B35012758CE2}" type="datetimeFigureOut">
              <a:rPr lang="en-AU" smtClean="0"/>
              <a:t>14/02/2024</a:t>
            </a:fld>
            <a:endParaRPr lang="en-AU"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477C63-A180-443B-B3CC-A23AB07AE500}" type="slidenum">
              <a:rPr lang="en-AU" smtClean="0"/>
              <a:t>‹#›</a:t>
            </a:fld>
            <a:endParaRPr lang="en-AU" dirty="0"/>
          </a:p>
        </p:txBody>
      </p:sp>
    </p:spTree>
    <p:extLst>
      <p:ext uri="{BB962C8B-B14F-4D97-AF65-F5344CB8AC3E}">
        <p14:creationId xmlns:p14="http://schemas.microsoft.com/office/powerpoint/2010/main" val="2726043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Cover Option A">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0" y="0"/>
            <a:ext cx="9144000" cy="6858000"/>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351" dirty="0"/>
          </a:p>
        </p:txBody>
      </p:sp>
      <p:pic>
        <p:nvPicPr>
          <p:cNvPr id="8" name="Picture 13" descr="ECU_AUS_logo_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25295" y="105329"/>
            <a:ext cx="911501" cy="672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19"/>
          <p:cNvSpPr txBox="1">
            <a:spLocks noChangeArrowheads="1"/>
          </p:cNvSpPr>
          <p:nvPr userDrawn="1"/>
        </p:nvSpPr>
        <p:spPr bwMode="auto">
          <a:xfrm>
            <a:off x="4935849" y="229832"/>
            <a:ext cx="2968067" cy="276999"/>
          </a:xfrm>
          <a:prstGeom prst="rect">
            <a:avLst/>
          </a:prstGeom>
          <a:noFill/>
          <a:ln w="9525">
            <a:noFill/>
            <a:miter lim="800000"/>
            <a:headEnd/>
            <a:tailEnd/>
          </a:ln>
          <a:effectLst/>
        </p:spPr>
        <p:txBody>
          <a:bodyPr wrap="squar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AU" sz="1200" b="1" dirty="0">
                <a:solidFill>
                  <a:schemeClr val="bg1"/>
                </a:solidFill>
                <a:latin typeface="Arial"/>
                <a:cs typeface="Arial"/>
              </a:rPr>
              <a:t>Edith Cowan University</a:t>
            </a:r>
          </a:p>
        </p:txBody>
      </p:sp>
      <p:sp>
        <p:nvSpPr>
          <p:cNvPr id="10" name="Title 1"/>
          <p:cNvSpPr>
            <a:spLocks noGrp="1"/>
          </p:cNvSpPr>
          <p:nvPr>
            <p:ph type="ctrTitle" hasCustomPrompt="1"/>
          </p:nvPr>
        </p:nvSpPr>
        <p:spPr>
          <a:xfrm>
            <a:off x="1978494" y="2754901"/>
            <a:ext cx="5187012" cy="1348199"/>
          </a:xfrm>
        </p:spPr>
        <p:txBody>
          <a:bodyPr anchor="ctr">
            <a:normAutofit/>
          </a:bodyPr>
          <a:lstStyle>
            <a:lvl1pPr algn="ctr">
              <a:lnSpc>
                <a:spcPct val="100000"/>
              </a:lnSpc>
              <a:spcAft>
                <a:spcPts val="451"/>
              </a:spcAft>
              <a:defRPr sz="2400" b="1" baseline="0">
                <a:solidFill>
                  <a:schemeClr val="bg2"/>
                </a:solidFill>
                <a:latin typeface="Arial" charset="0"/>
                <a:ea typeface="Arial" charset="0"/>
                <a:cs typeface="Arial" charset="0"/>
              </a:defRPr>
            </a:lvl1pPr>
          </a:lstStyle>
          <a:p>
            <a:r>
              <a:rPr lang="en-US" dirty="0"/>
              <a:t>Cover Option A: Click to </a:t>
            </a:r>
            <a:br>
              <a:rPr lang="en-US" dirty="0"/>
            </a:br>
            <a:r>
              <a:rPr lang="en-US" dirty="0"/>
              <a:t>add heading</a:t>
            </a:r>
          </a:p>
        </p:txBody>
      </p:sp>
      <p:sp>
        <p:nvSpPr>
          <p:cNvPr id="12" name="Text Placeholder 4"/>
          <p:cNvSpPr>
            <a:spLocks noGrp="1"/>
          </p:cNvSpPr>
          <p:nvPr>
            <p:ph type="body" sz="quarter" idx="12" hasCustomPrompt="1"/>
          </p:nvPr>
        </p:nvSpPr>
        <p:spPr>
          <a:xfrm>
            <a:off x="5216577" y="464875"/>
            <a:ext cx="2687339" cy="312781"/>
          </a:xfrm>
        </p:spPr>
        <p:txBody>
          <a:bodyPr>
            <a:normAutofit/>
          </a:bodyPr>
          <a:lstStyle>
            <a:lvl1pPr marL="0" indent="0" algn="r">
              <a:lnSpc>
                <a:spcPct val="100000"/>
              </a:lnSpc>
              <a:buNone/>
              <a:defRPr sz="1100">
                <a:solidFill>
                  <a:schemeClr val="bg1"/>
                </a:solidFill>
              </a:defRPr>
            </a:lvl1pPr>
          </a:lstStyle>
          <a:p>
            <a:pPr lvl="0"/>
            <a:r>
              <a:rPr lang="en-US" dirty="0"/>
              <a:t>[Your school or </a:t>
            </a:r>
            <a:r>
              <a:rPr lang="en-US" dirty="0" err="1"/>
              <a:t>centre</a:t>
            </a:r>
            <a:r>
              <a:rPr lang="en-US" dirty="0"/>
              <a:t> name]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Cover Option B1">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670422"/>
            <a:ext cx="9144000" cy="760768"/>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351" dirty="0"/>
          </a:p>
        </p:txBody>
      </p:sp>
      <p:sp>
        <p:nvSpPr>
          <p:cNvPr id="4" name="Title 1"/>
          <p:cNvSpPr>
            <a:spLocks noGrp="1"/>
          </p:cNvSpPr>
          <p:nvPr>
            <p:ph type="ctrTitle" hasCustomPrompt="1"/>
          </p:nvPr>
        </p:nvSpPr>
        <p:spPr>
          <a:xfrm>
            <a:off x="286680" y="669946"/>
            <a:ext cx="8570645" cy="761244"/>
          </a:xfrm>
        </p:spPr>
        <p:txBody>
          <a:bodyPr anchor="ctr">
            <a:normAutofit/>
          </a:bodyPr>
          <a:lstStyle>
            <a:lvl1pPr algn="ctr">
              <a:lnSpc>
                <a:spcPct val="100000"/>
              </a:lnSpc>
              <a:spcAft>
                <a:spcPts val="451"/>
              </a:spcAft>
              <a:defRPr sz="2100" b="1" baseline="0">
                <a:solidFill>
                  <a:schemeClr val="bg1"/>
                </a:solidFill>
                <a:latin typeface="Arial" charset="0"/>
                <a:ea typeface="Arial" charset="0"/>
                <a:cs typeface="Arial" charset="0"/>
              </a:defRPr>
            </a:lvl1pPr>
          </a:lstStyle>
          <a:p>
            <a:r>
              <a:rPr lang="en-US" dirty="0"/>
              <a:t>Cover Option B without sub heading: Click to add heading</a:t>
            </a:r>
          </a:p>
        </p:txBody>
      </p:sp>
      <p:sp>
        <p:nvSpPr>
          <p:cNvPr id="5" name="Picture Placeholder 16"/>
          <p:cNvSpPr>
            <a:spLocks noGrp="1" noChangeAspect="1"/>
          </p:cNvSpPr>
          <p:nvPr>
            <p:ph type="pic" sz="quarter" idx="12" hasCustomPrompt="1"/>
          </p:nvPr>
        </p:nvSpPr>
        <p:spPr>
          <a:xfrm>
            <a:off x="0" y="1431190"/>
            <a:ext cx="9144000" cy="5426810"/>
          </a:xfrm>
          <a:solidFill>
            <a:schemeClr val="tx2">
              <a:lumMod val="20000"/>
              <a:lumOff val="80000"/>
            </a:schemeClr>
          </a:solidFill>
        </p:spPr>
        <p:txBody>
          <a:bodyPr anchor="ctr">
            <a:normAutofit/>
          </a:bodyPr>
          <a:lstStyle>
            <a:lvl1pPr marL="0" indent="0" algn="ctr">
              <a:buNone/>
              <a:defRPr sz="1200" b="0"/>
            </a:lvl1pPr>
          </a:lstStyle>
          <a:p>
            <a:r>
              <a:rPr lang="en-US" dirty="0"/>
              <a:t>Click this icon to insert image</a:t>
            </a:r>
          </a:p>
        </p:txBody>
      </p:sp>
      <p:pic>
        <p:nvPicPr>
          <p:cNvPr id="6" name="Picture 13" descr="ECU_AUS_logo_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32500" y="-2380"/>
            <a:ext cx="911501" cy="672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19"/>
          <p:cNvSpPr txBox="1">
            <a:spLocks noChangeArrowheads="1"/>
          </p:cNvSpPr>
          <p:nvPr userDrawn="1"/>
        </p:nvSpPr>
        <p:spPr bwMode="auto">
          <a:xfrm>
            <a:off x="5715002" y="137577"/>
            <a:ext cx="2296121" cy="276999"/>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AU" sz="1200" b="1" dirty="0">
                <a:solidFill>
                  <a:srgbClr val="000000"/>
                </a:solidFill>
                <a:latin typeface="Arial"/>
                <a:cs typeface="Arial"/>
              </a:rPr>
              <a:t>Edith Cowan University</a:t>
            </a:r>
            <a:endParaRPr lang="en-AU" sz="900" dirty="0">
              <a:solidFill>
                <a:srgbClr val="000000"/>
              </a:solidFill>
              <a:latin typeface="Arial"/>
              <a:cs typeface="Arial"/>
            </a:endParaRPr>
          </a:p>
        </p:txBody>
      </p:sp>
      <p:sp>
        <p:nvSpPr>
          <p:cNvPr id="8" name="Text Placeholder 18"/>
          <p:cNvSpPr>
            <a:spLocks noGrp="1"/>
          </p:cNvSpPr>
          <p:nvPr>
            <p:ph type="body" sz="quarter" idx="13" hasCustomPrompt="1"/>
          </p:nvPr>
        </p:nvSpPr>
        <p:spPr>
          <a:xfrm>
            <a:off x="4100661" y="367212"/>
            <a:ext cx="3919491" cy="255587"/>
          </a:xfrm>
        </p:spPr>
        <p:txBody>
          <a:bodyPr/>
          <a:lstStyle>
            <a:lvl1pPr marL="0" indent="0" algn="r" eaLnBrk="1" hangingPunct="1">
              <a:spcBef>
                <a:spcPct val="50000"/>
              </a:spcBef>
              <a:buNone/>
              <a:defRPr sz="1200"/>
            </a:lvl1pPr>
          </a:lstStyle>
          <a:p>
            <a:pPr algn="r" eaLnBrk="1" hangingPunct="1">
              <a:spcBef>
                <a:spcPct val="50000"/>
              </a:spcBef>
              <a:defRPr/>
            </a:pPr>
            <a:r>
              <a:rPr lang="en-AU" sz="1051" dirty="0">
                <a:solidFill>
                  <a:srgbClr val="000000"/>
                </a:solidFill>
                <a:latin typeface="Arial"/>
                <a:cs typeface="Arial"/>
              </a:rPr>
              <a:t>[Your School</a:t>
            </a:r>
            <a:r>
              <a:rPr lang="en-AU" sz="1051" baseline="0" dirty="0">
                <a:solidFill>
                  <a:srgbClr val="000000"/>
                </a:solidFill>
                <a:latin typeface="Arial"/>
                <a:cs typeface="Arial"/>
              </a:rPr>
              <a:t> or Centre Name]</a:t>
            </a:r>
            <a:endParaRPr lang="en-AU" sz="900" dirty="0">
              <a:solidFill>
                <a:srgbClr val="000000"/>
              </a:solidFill>
              <a:latin typeface="Arial"/>
              <a:cs typeface="Arial"/>
            </a:endParaRPr>
          </a:p>
        </p:txBody>
      </p:sp>
    </p:spTree>
    <p:extLst>
      <p:ext uri="{BB962C8B-B14F-4D97-AF65-F5344CB8AC3E}">
        <p14:creationId xmlns:p14="http://schemas.microsoft.com/office/powerpoint/2010/main" val="788045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Cover Option B2">
    <p:spTree>
      <p:nvGrpSpPr>
        <p:cNvPr id="1" name=""/>
        <p:cNvGrpSpPr/>
        <p:nvPr/>
      </p:nvGrpSpPr>
      <p:grpSpPr>
        <a:xfrm>
          <a:off x="0" y="0"/>
          <a:ext cx="0" cy="0"/>
          <a:chOff x="0" y="0"/>
          <a:chExt cx="0" cy="0"/>
        </a:xfrm>
      </p:grpSpPr>
      <p:sp>
        <p:nvSpPr>
          <p:cNvPr id="10" name="Rectangle 9"/>
          <p:cNvSpPr>
            <a:spLocks noChangeArrowheads="1"/>
          </p:cNvSpPr>
          <p:nvPr userDrawn="1"/>
        </p:nvSpPr>
        <p:spPr bwMode="auto">
          <a:xfrm>
            <a:off x="0" y="670422"/>
            <a:ext cx="9144000" cy="760768"/>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351" dirty="0"/>
          </a:p>
        </p:txBody>
      </p:sp>
      <p:sp>
        <p:nvSpPr>
          <p:cNvPr id="11" name="Title 1"/>
          <p:cNvSpPr>
            <a:spLocks noGrp="1"/>
          </p:cNvSpPr>
          <p:nvPr>
            <p:ph type="ctrTitle" hasCustomPrompt="1"/>
          </p:nvPr>
        </p:nvSpPr>
        <p:spPr>
          <a:xfrm>
            <a:off x="286680" y="669946"/>
            <a:ext cx="8570645" cy="505396"/>
          </a:xfrm>
        </p:spPr>
        <p:txBody>
          <a:bodyPr anchor="ctr">
            <a:normAutofit/>
          </a:bodyPr>
          <a:lstStyle>
            <a:lvl1pPr algn="ctr">
              <a:lnSpc>
                <a:spcPct val="100000"/>
              </a:lnSpc>
              <a:spcAft>
                <a:spcPts val="451"/>
              </a:spcAft>
              <a:defRPr sz="2100" b="1" baseline="0">
                <a:solidFill>
                  <a:schemeClr val="bg2"/>
                </a:solidFill>
                <a:latin typeface="Arial" charset="0"/>
                <a:ea typeface="Arial" charset="0"/>
                <a:cs typeface="Arial" charset="0"/>
              </a:defRPr>
            </a:lvl1pPr>
          </a:lstStyle>
          <a:p>
            <a:r>
              <a:rPr lang="en-US" dirty="0"/>
              <a:t>Cover Option B with sub heading: Click to add heading</a:t>
            </a:r>
          </a:p>
        </p:txBody>
      </p:sp>
      <p:sp>
        <p:nvSpPr>
          <p:cNvPr id="12" name="Picture Placeholder 16"/>
          <p:cNvSpPr>
            <a:spLocks noGrp="1" noChangeAspect="1"/>
          </p:cNvSpPr>
          <p:nvPr>
            <p:ph type="pic" sz="quarter" idx="12" hasCustomPrompt="1"/>
          </p:nvPr>
        </p:nvSpPr>
        <p:spPr>
          <a:xfrm>
            <a:off x="0" y="1431190"/>
            <a:ext cx="9144000" cy="5426810"/>
          </a:xfrm>
          <a:solidFill>
            <a:schemeClr val="tx2">
              <a:lumMod val="20000"/>
              <a:lumOff val="80000"/>
            </a:schemeClr>
          </a:solidFill>
        </p:spPr>
        <p:txBody>
          <a:bodyPr anchor="ctr">
            <a:normAutofit/>
          </a:bodyPr>
          <a:lstStyle>
            <a:lvl1pPr marL="0" indent="0" algn="ctr">
              <a:buNone/>
              <a:defRPr sz="1200" b="0"/>
            </a:lvl1pPr>
          </a:lstStyle>
          <a:p>
            <a:r>
              <a:rPr lang="en-US" dirty="0"/>
              <a:t>Click this icon to insert image</a:t>
            </a:r>
          </a:p>
        </p:txBody>
      </p:sp>
      <p:pic>
        <p:nvPicPr>
          <p:cNvPr id="13" name="Picture 13" descr="ECU_AUS_logo_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32500" y="-2380"/>
            <a:ext cx="911501" cy="672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 Box 19"/>
          <p:cNvSpPr txBox="1">
            <a:spLocks noChangeArrowheads="1"/>
          </p:cNvSpPr>
          <p:nvPr userDrawn="1"/>
        </p:nvSpPr>
        <p:spPr bwMode="auto">
          <a:xfrm>
            <a:off x="5715002" y="137577"/>
            <a:ext cx="2296121" cy="276999"/>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AU" sz="1200" b="1" dirty="0">
                <a:solidFill>
                  <a:srgbClr val="000000"/>
                </a:solidFill>
                <a:latin typeface="Arial"/>
                <a:cs typeface="Arial"/>
              </a:rPr>
              <a:t>Edith Cowan University</a:t>
            </a:r>
            <a:endParaRPr lang="en-AU" sz="900" dirty="0">
              <a:solidFill>
                <a:srgbClr val="000000"/>
              </a:solidFill>
              <a:latin typeface="Arial"/>
              <a:cs typeface="Arial"/>
            </a:endParaRPr>
          </a:p>
        </p:txBody>
      </p:sp>
      <p:sp>
        <p:nvSpPr>
          <p:cNvPr id="15" name="Text Placeholder 18"/>
          <p:cNvSpPr>
            <a:spLocks noGrp="1"/>
          </p:cNvSpPr>
          <p:nvPr>
            <p:ph type="body" sz="quarter" idx="13" hasCustomPrompt="1"/>
          </p:nvPr>
        </p:nvSpPr>
        <p:spPr>
          <a:xfrm>
            <a:off x="4100661" y="367212"/>
            <a:ext cx="3919491" cy="255587"/>
          </a:xfrm>
        </p:spPr>
        <p:txBody>
          <a:bodyPr/>
          <a:lstStyle>
            <a:lvl1pPr marL="0" indent="0" algn="r" eaLnBrk="1" hangingPunct="1">
              <a:spcBef>
                <a:spcPct val="50000"/>
              </a:spcBef>
              <a:buNone/>
              <a:defRPr sz="1200"/>
            </a:lvl1pPr>
          </a:lstStyle>
          <a:p>
            <a:pPr algn="r" eaLnBrk="1" hangingPunct="1">
              <a:spcBef>
                <a:spcPct val="50000"/>
              </a:spcBef>
              <a:defRPr/>
            </a:pPr>
            <a:r>
              <a:rPr lang="en-AU" sz="1051" dirty="0">
                <a:solidFill>
                  <a:srgbClr val="000000"/>
                </a:solidFill>
                <a:latin typeface="Arial"/>
                <a:cs typeface="Arial"/>
              </a:rPr>
              <a:t>[Your School</a:t>
            </a:r>
            <a:r>
              <a:rPr lang="en-AU" sz="1051" baseline="0" dirty="0">
                <a:solidFill>
                  <a:srgbClr val="000000"/>
                </a:solidFill>
                <a:latin typeface="Arial"/>
                <a:cs typeface="Arial"/>
              </a:rPr>
              <a:t> or Centre Name]</a:t>
            </a:r>
            <a:endParaRPr lang="en-AU" sz="900" dirty="0">
              <a:solidFill>
                <a:srgbClr val="000000"/>
              </a:solidFill>
              <a:latin typeface="Arial"/>
              <a:cs typeface="Arial"/>
            </a:endParaRPr>
          </a:p>
        </p:txBody>
      </p:sp>
      <p:sp>
        <p:nvSpPr>
          <p:cNvPr id="16" name="Text Placeholder 9"/>
          <p:cNvSpPr>
            <a:spLocks noGrp="1"/>
          </p:cNvSpPr>
          <p:nvPr>
            <p:ph type="body" sz="quarter" idx="14" hasCustomPrompt="1"/>
          </p:nvPr>
        </p:nvSpPr>
        <p:spPr>
          <a:xfrm>
            <a:off x="286680" y="1131882"/>
            <a:ext cx="8570645" cy="299311"/>
          </a:xfrm>
        </p:spPr>
        <p:txBody>
          <a:bodyPr/>
          <a:lstStyle>
            <a:lvl1pPr marL="0" indent="0" algn="ctr">
              <a:buNone/>
              <a:defRPr>
                <a:solidFill>
                  <a:schemeClr val="bg1"/>
                </a:solidFill>
              </a:defRPr>
            </a:lvl1pPr>
          </a:lstStyle>
          <a:p>
            <a:pPr lvl="0"/>
            <a:r>
              <a:rPr lang="en-US" dirty="0"/>
              <a:t>Click to add sub heading</a:t>
            </a:r>
          </a:p>
        </p:txBody>
      </p:sp>
    </p:spTree>
    <p:extLst>
      <p:ext uri="{BB962C8B-B14F-4D97-AF65-F5344CB8AC3E}">
        <p14:creationId xmlns:p14="http://schemas.microsoft.com/office/powerpoint/2010/main" val="1142251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Cover Option C">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351" dirty="0"/>
          </a:p>
        </p:txBody>
      </p:sp>
      <p:sp>
        <p:nvSpPr>
          <p:cNvPr id="4" name="Picture Placeholder 5"/>
          <p:cNvSpPr>
            <a:spLocks noGrp="1" noChangeAspect="1"/>
          </p:cNvSpPr>
          <p:nvPr>
            <p:ph type="pic" sz="quarter" idx="10" hasCustomPrompt="1"/>
          </p:nvPr>
        </p:nvSpPr>
        <p:spPr>
          <a:xfrm>
            <a:off x="0" y="0"/>
            <a:ext cx="5067059" cy="6858000"/>
          </a:xfrm>
          <a:solidFill>
            <a:schemeClr val="tx2">
              <a:lumMod val="20000"/>
              <a:lumOff val="80000"/>
            </a:schemeClr>
          </a:solidFill>
        </p:spPr>
        <p:txBody>
          <a:bodyPr anchor="ctr">
            <a:normAutofit/>
          </a:bodyPr>
          <a:lstStyle>
            <a:lvl1pPr algn="ctr">
              <a:defRPr sz="1200" b="0" baseline="0"/>
            </a:lvl1pPr>
          </a:lstStyle>
          <a:p>
            <a:r>
              <a:rPr lang="en-US" dirty="0"/>
              <a:t>Click this icon to insert image</a:t>
            </a:r>
          </a:p>
        </p:txBody>
      </p:sp>
      <p:sp>
        <p:nvSpPr>
          <p:cNvPr id="5" name="Text Placeholder 4"/>
          <p:cNvSpPr>
            <a:spLocks noGrp="1"/>
          </p:cNvSpPr>
          <p:nvPr>
            <p:ph type="body" sz="quarter" idx="11" hasCustomPrompt="1"/>
          </p:nvPr>
        </p:nvSpPr>
        <p:spPr>
          <a:xfrm>
            <a:off x="5286459" y="3751604"/>
            <a:ext cx="3607831" cy="646113"/>
          </a:xfrm>
        </p:spPr>
        <p:txBody>
          <a:bodyPr/>
          <a:lstStyle>
            <a:lvl1pPr marL="0" indent="0">
              <a:lnSpc>
                <a:spcPct val="100000"/>
              </a:lnSpc>
              <a:buNone/>
              <a:defRPr>
                <a:solidFill>
                  <a:schemeClr val="bg1"/>
                </a:solidFill>
              </a:defRPr>
            </a:lvl1pPr>
          </a:lstStyle>
          <a:p>
            <a:pPr lvl="0"/>
            <a:r>
              <a:rPr lang="en-US" dirty="0"/>
              <a:t>Click to add sub heading</a:t>
            </a:r>
          </a:p>
        </p:txBody>
      </p:sp>
      <p:sp>
        <p:nvSpPr>
          <p:cNvPr id="6" name="Title 1"/>
          <p:cNvSpPr>
            <a:spLocks noGrp="1"/>
          </p:cNvSpPr>
          <p:nvPr>
            <p:ph type="ctrTitle" hasCustomPrompt="1"/>
          </p:nvPr>
        </p:nvSpPr>
        <p:spPr>
          <a:xfrm>
            <a:off x="5285953" y="2786660"/>
            <a:ext cx="3608239" cy="928217"/>
          </a:xfrm>
        </p:spPr>
        <p:txBody>
          <a:bodyPr anchor="b">
            <a:normAutofit/>
          </a:bodyPr>
          <a:lstStyle>
            <a:lvl1pPr algn="l">
              <a:lnSpc>
                <a:spcPct val="100000"/>
              </a:lnSpc>
              <a:spcAft>
                <a:spcPts val="451"/>
              </a:spcAft>
              <a:defRPr sz="2100" b="1" baseline="0">
                <a:solidFill>
                  <a:schemeClr val="bg1"/>
                </a:solidFill>
                <a:latin typeface="Arial" charset="0"/>
                <a:ea typeface="Arial" charset="0"/>
                <a:cs typeface="Arial" charset="0"/>
              </a:defRPr>
            </a:lvl1pPr>
          </a:lstStyle>
          <a:p>
            <a:r>
              <a:rPr lang="en-US" dirty="0"/>
              <a:t>Cover Option C:</a:t>
            </a:r>
            <a:br>
              <a:rPr lang="en-US" dirty="0"/>
            </a:br>
            <a:r>
              <a:rPr lang="en-US" dirty="0"/>
              <a:t>Click to add heading</a:t>
            </a:r>
          </a:p>
        </p:txBody>
      </p:sp>
      <p:pic>
        <p:nvPicPr>
          <p:cNvPr id="7" name="Picture 13" descr="ECU_AUS_logo_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25295" y="105329"/>
            <a:ext cx="911501" cy="672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19"/>
          <p:cNvSpPr txBox="1">
            <a:spLocks noChangeArrowheads="1"/>
          </p:cNvSpPr>
          <p:nvPr userDrawn="1"/>
        </p:nvSpPr>
        <p:spPr bwMode="auto">
          <a:xfrm>
            <a:off x="4935849" y="187877"/>
            <a:ext cx="2968067" cy="276999"/>
          </a:xfrm>
          <a:prstGeom prst="rect">
            <a:avLst/>
          </a:prstGeom>
          <a:noFill/>
          <a:ln w="9525">
            <a:noFill/>
            <a:miter lim="800000"/>
            <a:headEnd/>
            <a:tailEnd/>
          </a:ln>
          <a:effectLst/>
        </p:spPr>
        <p:txBody>
          <a:bodyPr wrap="squar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AU" sz="1200" b="1" dirty="0">
                <a:solidFill>
                  <a:schemeClr val="bg1"/>
                </a:solidFill>
                <a:latin typeface="Arial"/>
                <a:cs typeface="Arial"/>
              </a:rPr>
              <a:t>Edith Cowan University</a:t>
            </a:r>
          </a:p>
        </p:txBody>
      </p:sp>
      <p:sp>
        <p:nvSpPr>
          <p:cNvPr id="9" name="Text Placeholder 4"/>
          <p:cNvSpPr>
            <a:spLocks noGrp="1"/>
          </p:cNvSpPr>
          <p:nvPr>
            <p:ph type="body" sz="quarter" idx="12" hasCustomPrompt="1"/>
          </p:nvPr>
        </p:nvSpPr>
        <p:spPr>
          <a:xfrm>
            <a:off x="5216576" y="434895"/>
            <a:ext cx="2687339" cy="312781"/>
          </a:xfrm>
        </p:spPr>
        <p:txBody>
          <a:bodyPr>
            <a:normAutofit/>
          </a:bodyPr>
          <a:lstStyle>
            <a:lvl1pPr marL="0" indent="0" algn="r">
              <a:lnSpc>
                <a:spcPct val="100000"/>
              </a:lnSpc>
              <a:buNone/>
              <a:defRPr sz="1100">
                <a:solidFill>
                  <a:schemeClr val="bg1"/>
                </a:solidFill>
              </a:defRPr>
            </a:lvl1pPr>
          </a:lstStyle>
          <a:p>
            <a:pPr lvl="0"/>
            <a:r>
              <a:rPr lang="en-US" dirty="0"/>
              <a:t>[Your school or </a:t>
            </a:r>
            <a:r>
              <a:rPr lang="en-US" dirty="0" err="1"/>
              <a:t>centre</a:t>
            </a:r>
            <a:r>
              <a:rPr lang="en-US" dirty="0"/>
              <a:t> name]</a:t>
            </a:r>
          </a:p>
        </p:txBody>
      </p:sp>
    </p:spTree>
    <p:extLst>
      <p:ext uri="{BB962C8B-B14F-4D97-AF65-F5344CB8AC3E}">
        <p14:creationId xmlns:p14="http://schemas.microsoft.com/office/powerpoint/2010/main" val="1252720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 text onl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45798" y="889911"/>
            <a:ext cx="7509047" cy="5623315"/>
          </a:xfrm>
        </p:spPr>
        <p:txBody>
          <a:bodyPr>
            <a:normAutofit/>
          </a:bodyPr>
          <a:lstStyle>
            <a:lvl1pPr marL="0" indent="0">
              <a:lnSpc>
                <a:spcPct val="100000"/>
              </a:lnSpc>
              <a:buNone/>
              <a:defRPr sz="1200"/>
            </a:lvl1pPr>
            <a:lvl2pPr>
              <a:lnSpc>
                <a:spcPct val="100000"/>
              </a:lnSpc>
              <a:defRPr sz="1200"/>
            </a:lvl2pPr>
            <a:lvl3pPr>
              <a:lnSpc>
                <a:spcPct val="100000"/>
              </a:lnSpc>
              <a:defRPr sz="1200"/>
            </a:lvl3pPr>
          </a:lstStyle>
          <a:p>
            <a:pPr lvl="0"/>
            <a:r>
              <a:rPr lang="en-US"/>
              <a:t>Click to edit Master text styles</a:t>
            </a:r>
          </a:p>
          <a:p>
            <a:pPr lvl="1"/>
            <a:r>
              <a:rPr lang="en-US"/>
              <a:t>Second level</a:t>
            </a:r>
          </a:p>
          <a:p>
            <a:pPr lvl="2"/>
            <a:r>
              <a:rPr lang="en-US"/>
              <a:t>Third level</a:t>
            </a:r>
          </a:p>
        </p:txBody>
      </p:sp>
      <p:pic>
        <p:nvPicPr>
          <p:cNvPr id="4" name="Picture 13" descr="ECU_AUS_logo_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32500" y="-2380"/>
            <a:ext cx="911501" cy="672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a:spLocks noChangeArrowheads="1"/>
          </p:cNvSpPr>
          <p:nvPr userDrawn="1"/>
        </p:nvSpPr>
        <p:spPr bwMode="auto">
          <a:xfrm>
            <a:off x="1" y="0"/>
            <a:ext cx="8232499" cy="669946"/>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351" dirty="0"/>
          </a:p>
        </p:txBody>
      </p:sp>
      <p:sp>
        <p:nvSpPr>
          <p:cNvPr id="6" name="Title 1"/>
          <p:cNvSpPr>
            <a:spLocks noGrp="1"/>
          </p:cNvSpPr>
          <p:nvPr>
            <p:ph type="title" hasCustomPrompt="1"/>
          </p:nvPr>
        </p:nvSpPr>
        <p:spPr>
          <a:xfrm>
            <a:off x="345799" y="-2380"/>
            <a:ext cx="7886700" cy="672327"/>
          </a:xfrm>
        </p:spPr>
        <p:txBody>
          <a:bodyPr>
            <a:normAutofit/>
          </a:bodyPr>
          <a:lstStyle>
            <a:lvl1pPr>
              <a:defRPr sz="1800" b="1" baseline="0">
                <a:solidFill>
                  <a:schemeClr val="bg2"/>
                </a:solidFill>
              </a:defRPr>
            </a:lvl1pPr>
          </a:lstStyle>
          <a:p>
            <a:r>
              <a:rPr lang="en-US" dirty="0"/>
              <a:t>1 column text only slide. Click to add title. </a:t>
            </a:r>
          </a:p>
        </p:txBody>
      </p:sp>
    </p:spTree>
    <p:extLst>
      <p:ext uri="{BB962C8B-B14F-4D97-AF65-F5344CB8AC3E}">
        <p14:creationId xmlns:p14="http://schemas.microsoft.com/office/powerpoint/2010/main" val="1373314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 text onl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45799" y="889911"/>
            <a:ext cx="3886200" cy="5503394"/>
          </a:xfrm>
        </p:spPr>
        <p:txBody>
          <a:bodyPr>
            <a:normAutofit/>
          </a:bodyPr>
          <a:lstStyle>
            <a:lvl1pPr marL="0" indent="0">
              <a:lnSpc>
                <a:spcPct val="100000"/>
              </a:lnSpc>
              <a:buNone/>
              <a:defRPr sz="1200"/>
            </a:lvl1pPr>
            <a:lvl2pPr>
              <a:lnSpc>
                <a:spcPct val="100000"/>
              </a:lnSpc>
              <a:defRPr sz="1200"/>
            </a:lvl2pPr>
            <a:lvl3pPr>
              <a:lnSpc>
                <a:spcPct val="100000"/>
              </a:lnSpc>
              <a:defRPr sz="12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919960" y="889911"/>
            <a:ext cx="3886200" cy="5503394"/>
          </a:xfrm>
        </p:spPr>
        <p:txBody>
          <a:bodyPr>
            <a:normAutofit/>
          </a:bodyPr>
          <a:lstStyle>
            <a:lvl1pPr marL="0" indent="0">
              <a:lnSpc>
                <a:spcPct val="100000"/>
              </a:lnSpc>
              <a:buNone/>
              <a:defRPr sz="1200"/>
            </a:lvl1pPr>
            <a:lvl2pPr>
              <a:lnSpc>
                <a:spcPct val="100000"/>
              </a:lnSpc>
              <a:defRPr sz="1200"/>
            </a:lvl2pPr>
            <a:lvl3pPr>
              <a:lnSpc>
                <a:spcPct val="100000"/>
              </a:lnSpc>
              <a:defRPr sz="1200"/>
            </a:lvl3pPr>
          </a:lstStyle>
          <a:p>
            <a:pPr lvl="0"/>
            <a:r>
              <a:rPr lang="en-US"/>
              <a:t>Click to edit Master text styles</a:t>
            </a:r>
          </a:p>
          <a:p>
            <a:pPr lvl="1"/>
            <a:r>
              <a:rPr lang="en-US"/>
              <a:t>Second level</a:t>
            </a:r>
          </a:p>
          <a:p>
            <a:pPr lvl="2"/>
            <a:r>
              <a:rPr lang="en-US"/>
              <a:t>Third level</a:t>
            </a:r>
          </a:p>
        </p:txBody>
      </p:sp>
      <p:pic>
        <p:nvPicPr>
          <p:cNvPr id="5" name="Picture 13" descr="ECU_AUS_logo_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32500" y="-2380"/>
            <a:ext cx="911501" cy="672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a:spLocks noChangeArrowheads="1"/>
          </p:cNvSpPr>
          <p:nvPr userDrawn="1"/>
        </p:nvSpPr>
        <p:spPr bwMode="auto">
          <a:xfrm>
            <a:off x="1" y="0"/>
            <a:ext cx="8232499" cy="669946"/>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351" dirty="0"/>
          </a:p>
        </p:txBody>
      </p:sp>
      <p:sp>
        <p:nvSpPr>
          <p:cNvPr id="7" name="Title 1"/>
          <p:cNvSpPr>
            <a:spLocks noGrp="1"/>
          </p:cNvSpPr>
          <p:nvPr>
            <p:ph type="title" hasCustomPrompt="1"/>
          </p:nvPr>
        </p:nvSpPr>
        <p:spPr>
          <a:xfrm>
            <a:off x="345799" y="-2380"/>
            <a:ext cx="7886700" cy="672327"/>
          </a:xfrm>
        </p:spPr>
        <p:txBody>
          <a:bodyPr>
            <a:normAutofit/>
          </a:bodyPr>
          <a:lstStyle>
            <a:lvl1pPr>
              <a:defRPr sz="1800" b="1" baseline="0">
                <a:solidFill>
                  <a:schemeClr val="bg2"/>
                </a:solidFill>
              </a:defRPr>
            </a:lvl1pPr>
          </a:lstStyle>
          <a:p>
            <a:r>
              <a:rPr lang="en-US" dirty="0"/>
              <a:t>2 column text only slide. Click to add title. </a:t>
            </a:r>
          </a:p>
        </p:txBody>
      </p:sp>
    </p:spTree>
    <p:extLst>
      <p:ext uri="{BB962C8B-B14F-4D97-AF65-F5344CB8AC3E}">
        <p14:creationId xmlns:p14="http://schemas.microsoft.com/office/powerpoint/2010/main" val="2044154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 text + image on righ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1303" y="889911"/>
            <a:ext cx="3886200" cy="5540869"/>
          </a:xfrm>
        </p:spPr>
        <p:txBody>
          <a:bodyPr>
            <a:normAutofit/>
          </a:bodyPr>
          <a:lstStyle>
            <a:lvl1pPr>
              <a:lnSpc>
                <a:spcPct val="100000"/>
              </a:lnSpc>
              <a:defRPr sz="1200"/>
            </a:lvl1pPr>
            <a:lvl2pPr>
              <a:lnSpc>
                <a:spcPct val="100000"/>
              </a:lnSpc>
              <a:defRPr sz="1200"/>
            </a:lvl2pPr>
            <a:lvl3pPr>
              <a:lnSpc>
                <a:spcPct val="100000"/>
              </a:lnSpc>
              <a:defRPr sz="1200"/>
            </a:lvl3pPr>
          </a:lstStyle>
          <a:p>
            <a:pPr lvl="0"/>
            <a:r>
              <a:rPr lang="en-US"/>
              <a:t>Click to edit Master text styles</a:t>
            </a:r>
          </a:p>
          <a:p>
            <a:pPr lvl="1"/>
            <a:r>
              <a:rPr lang="en-US"/>
              <a:t>Second level</a:t>
            </a:r>
          </a:p>
          <a:p>
            <a:pPr lvl="2"/>
            <a:r>
              <a:rPr lang="en-US"/>
              <a:t>Third level</a:t>
            </a:r>
          </a:p>
        </p:txBody>
      </p:sp>
      <p:pic>
        <p:nvPicPr>
          <p:cNvPr id="4" name="Picture 13" descr="ECU_AUS_logo_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32500" y="-2380"/>
            <a:ext cx="911501" cy="672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a:spLocks noChangeArrowheads="1"/>
          </p:cNvSpPr>
          <p:nvPr userDrawn="1"/>
        </p:nvSpPr>
        <p:spPr bwMode="auto">
          <a:xfrm>
            <a:off x="1" y="0"/>
            <a:ext cx="8232499" cy="669946"/>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351" dirty="0"/>
          </a:p>
        </p:txBody>
      </p:sp>
      <p:sp>
        <p:nvSpPr>
          <p:cNvPr id="6" name="Title 1"/>
          <p:cNvSpPr>
            <a:spLocks noGrp="1"/>
          </p:cNvSpPr>
          <p:nvPr>
            <p:ph type="title" hasCustomPrompt="1"/>
          </p:nvPr>
        </p:nvSpPr>
        <p:spPr>
          <a:xfrm>
            <a:off x="345799" y="-2380"/>
            <a:ext cx="7886700" cy="672327"/>
          </a:xfrm>
        </p:spPr>
        <p:txBody>
          <a:bodyPr>
            <a:normAutofit/>
          </a:bodyPr>
          <a:lstStyle>
            <a:lvl1pPr>
              <a:defRPr sz="1800" b="1" baseline="0">
                <a:solidFill>
                  <a:schemeClr val="bg2"/>
                </a:solidFill>
              </a:defRPr>
            </a:lvl1pPr>
          </a:lstStyle>
          <a:p>
            <a:r>
              <a:rPr lang="en-US" dirty="0"/>
              <a:t>2 column: text with image on right. Click to add title.</a:t>
            </a:r>
          </a:p>
        </p:txBody>
      </p:sp>
      <p:sp>
        <p:nvSpPr>
          <p:cNvPr id="7" name="Picture Placeholder 16"/>
          <p:cNvSpPr>
            <a:spLocks noGrp="1" noChangeAspect="1"/>
          </p:cNvSpPr>
          <p:nvPr>
            <p:ph type="pic" sz="quarter" idx="12" hasCustomPrompt="1"/>
          </p:nvPr>
        </p:nvSpPr>
        <p:spPr>
          <a:xfrm>
            <a:off x="4852689" y="889397"/>
            <a:ext cx="3886200" cy="5541623"/>
          </a:xfrm>
          <a:solidFill>
            <a:schemeClr val="tx2">
              <a:lumMod val="20000"/>
              <a:lumOff val="80000"/>
            </a:schemeClr>
          </a:solidFill>
        </p:spPr>
        <p:txBody>
          <a:bodyPr anchor="ctr">
            <a:normAutofit/>
          </a:bodyPr>
          <a:lstStyle>
            <a:lvl1pPr algn="ctr">
              <a:defRPr sz="1200" b="0"/>
            </a:lvl1pPr>
          </a:lstStyle>
          <a:p>
            <a:r>
              <a:rPr lang="en-US" dirty="0"/>
              <a:t>Click this icon to insert image</a:t>
            </a:r>
          </a:p>
        </p:txBody>
      </p:sp>
    </p:spTree>
    <p:extLst>
      <p:ext uri="{BB962C8B-B14F-4D97-AF65-F5344CB8AC3E}">
        <p14:creationId xmlns:p14="http://schemas.microsoft.com/office/powerpoint/2010/main" val="255005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 text + image on left">
    <p:spTree>
      <p:nvGrpSpPr>
        <p:cNvPr id="1" name=""/>
        <p:cNvGrpSpPr/>
        <p:nvPr/>
      </p:nvGrpSpPr>
      <p:grpSpPr>
        <a:xfrm>
          <a:off x="0" y="0"/>
          <a:ext cx="0" cy="0"/>
          <a:chOff x="0" y="0"/>
          <a:chExt cx="0" cy="0"/>
        </a:xfrm>
      </p:grpSpPr>
      <p:sp>
        <p:nvSpPr>
          <p:cNvPr id="3" name="Picture Placeholder 16"/>
          <p:cNvSpPr>
            <a:spLocks noGrp="1" noChangeAspect="1"/>
          </p:cNvSpPr>
          <p:nvPr>
            <p:ph type="pic" sz="quarter" idx="13" hasCustomPrompt="1"/>
          </p:nvPr>
        </p:nvSpPr>
        <p:spPr>
          <a:xfrm>
            <a:off x="351303" y="889397"/>
            <a:ext cx="3886200" cy="5653809"/>
          </a:xfrm>
          <a:solidFill>
            <a:schemeClr val="tx2">
              <a:lumMod val="20000"/>
              <a:lumOff val="80000"/>
            </a:schemeClr>
          </a:solidFill>
        </p:spPr>
        <p:txBody>
          <a:bodyPr anchor="ctr">
            <a:normAutofit/>
          </a:bodyPr>
          <a:lstStyle>
            <a:lvl1pPr algn="ctr">
              <a:defRPr sz="1200" b="0"/>
            </a:lvl1pPr>
          </a:lstStyle>
          <a:p>
            <a:r>
              <a:rPr lang="en-US" dirty="0"/>
              <a:t>Click this icon to insert image</a:t>
            </a:r>
          </a:p>
        </p:txBody>
      </p:sp>
      <p:sp>
        <p:nvSpPr>
          <p:cNvPr id="4" name="Content Placeholder 2"/>
          <p:cNvSpPr>
            <a:spLocks noGrp="1"/>
          </p:cNvSpPr>
          <p:nvPr>
            <p:ph sz="half" idx="1"/>
          </p:nvPr>
        </p:nvSpPr>
        <p:spPr>
          <a:xfrm>
            <a:off x="4852689" y="889911"/>
            <a:ext cx="3886200" cy="5653041"/>
          </a:xfrm>
        </p:spPr>
        <p:txBody>
          <a:bodyPr>
            <a:normAutofit/>
          </a:bodyPr>
          <a:lstStyle>
            <a:lvl1pPr>
              <a:lnSpc>
                <a:spcPct val="100000"/>
              </a:lnSpc>
              <a:defRPr sz="1200"/>
            </a:lvl1pPr>
            <a:lvl2pPr>
              <a:lnSpc>
                <a:spcPct val="100000"/>
              </a:lnSpc>
              <a:defRPr sz="1200"/>
            </a:lvl2pPr>
            <a:lvl3pPr>
              <a:lnSpc>
                <a:spcPct val="100000"/>
              </a:lnSpc>
              <a:defRPr sz="1200"/>
            </a:lvl3pPr>
          </a:lstStyle>
          <a:p>
            <a:pPr lvl="0"/>
            <a:r>
              <a:rPr lang="en-US"/>
              <a:t>Click to edit Master text styles</a:t>
            </a:r>
          </a:p>
          <a:p>
            <a:pPr lvl="1"/>
            <a:r>
              <a:rPr lang="en-US"/>
              <a:t>Second level</a:t>
            </a:r>
          </a:p>
          <a:p>
            <a:pPr lvl="2"/>
            <a:r>
              <a:rPr lang="en-US"/>
              <a:t>Third level</a:t>
            </a:r>
          </a:p>
        </p:txBody>
      </p:sp>
      <p:pic>
        <p:nvPicPr>
          <p:cNvPr id="5" name="Picture 13" descr="ECU_AUS_logo_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32500" y="-2380"/>
            <a:ext cx="911501" cy="672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a:spLocks noChangeArrowheads="1"/>
          </p:cNvSpPr>
          <p:nvPr userDrawn="1"/>
        </p:nvSpPr>
        <p:spPr bwMode="auto">
          <a:xfrm>
            <a:off x="1" y="0"/>
            <a:ext cx="8232499" cy="669946"/>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351" dirty="0"/>
          </a:p>
        </p:txBody>
      </p:sp>
      <p:sp>
        <p:nvSpPr>
          <p:cNvPr id="7" name="Title 1"/>
          <p:cNvSpPr>
            <a:spLocks noGrp="1"/>
          </p:cNvSpPr>
          <p:nvPr>
            <p:ph type="title" hasCustomPrompt="1"/>
          </p:nvPr>
        </p:nvSpPr>
        <p:spPr>
          <a:xfrm>
            <a:off x="345799" y="-2380"/>
            <a:ext cx="7886700" cy="672327"/>
          </a:xfrm>
        </p:spPr>
        <p:txBody>
          <a:bodyPr>
            <a:normAutofit/>
          </a:bodyPr>
          <a:lstStyle>
            <a:lvl1pPr>
              <a:defRPr sz="1800" b="1" baseline="0">
                <a:solidFill>
                  <a:schemeClr val="bg2"/>
                </a:solidFill>
              </a:defRPr>
            </a:lvl1pPr>
          </a:lstStyle>
          <a:p>
            <a:r>
              <a:rPr lang="en-US" dirty="0"/>
              <a:t>2 column: text with image on left. Click to add title.</a:t>
            </a:r>
          </a:p>
        </p:txBody>
      </p:sp>
    </p:spTree>
    <p:extLst>
      <p:ext uri="{BB962C8B-B14F-4D97-AF65-F5344CB8AC3E}">
        <p14:creationId xmlns:p14="http://schemas.microsoft.com/office/powerpoint/2010/main" val="472431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Cover">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4" name="Picture 13" descr="ECU_AUS_logo_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32500" y="-2380"/>
            <a:ext cx="911501" cy="672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a:spLocks noGrp="1"/>
          </p:cNvSpPr>
          <p:nvPr>
            <p:ph type="title" hasCustomPrompt="1"/>
          </p:nvPr>
        </p:nvSpPr>
        <p:spPr>
          <a:xfrm>
            <a:off x="628651" y="2931914"/>
            <a:ext cx="7886700" cy="994172"/>
          </a:xfrm>
        </p:spPr>
        <p:txBody>
          <a:bodyPr>
            <a:normAutofit/>
          </a:bodyPr>
          <a:lstStyle>
            <a:lvl1pPr algn="ctr">
              <a:defRPr sz="2400" b="1" baseline="0">
                <a:solidFill>
                  <a:schemeClr val="bg1"/>
                </a:solidFill>
              </a:defRPr>
            </a:lvl1pPr>
          </a:lstStyle>
          <a:p>
            <a:r>
              <a:rPr lang="en-US" dirty="0"/>
              <a:t>Section cover: click to add heading</a:t>
            </a:r>
          </a:p>
        </p:txBody>
      </p:sp>
    </p:spTree>
    <p:extLst>
      <p:ext uri="{BB962C8B-B14F-4D97-AF65-F5344CB8AC3E}">
        <p14:creationId xmlns:p14="http://schemas.microsoft.com/office/powerpoint/2010/main" val="1198938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8651"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8" name="Text Placeholder 2"/>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86753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2400" kern="1200">
          <a:solidFill>
            <a:schemeClr val="tx1"/>
          </a:solidFill>
          <a:latin typeface="Arial" charset="0"/>
          <a:ea typeface="Arial" charset="0"/>
          <a:cs typeface="Arial"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intranet.ecu.edu.au/student/support/sexual-assault-and-sexual-harassment" TargetMode="External"/><Relationship Id="rId2" Type="http://schemas.openxmlformats.org/officeDocument/2006/relationships/hyperlink" Target="https://edithcowanuni.sharepoint.com/:w:/r/sites/SGS-CorpKB/Policy/Sexual%20Assault%20and%20Sexual%20Harassment.docx?d=wc6b84929b62047c8b097a67c35cbdef0&amp;csf=1&amp;web=1&amp;e=9qWJqH" TargetMode="Externa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hyperlink" Target="https://forms.office.com/Pages/ResponsePage.aspx?id=PTLLm6N_50Wjb22c_bzCcjryRQruWsBBkK0fqnQAQ7VUMjM4TEVVUDdHSDRBU01XM0hQVFdUT0gyOCQlQCN0PWcu"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hotdoc.com.au/" TargetMode="External"/><Relationship Id="rId2" Type="http://schemas.openxmlformats.org/officeDocument/2006/relationships/hyperlink" Target="http://www.yellowpages.com.au/search/listings?clue=Medical+centres&amp;locationClue=Bunbury,+Western+Australia" TargetMode="External"/><Relationship Id="rId1" Type="http://schemas.openxmlformats.org/officeDocument/2006/relationships/slideLayout" Target="../slideLayouts/slideLayout5.xml"/><Relationship Id="rId4" Type="http://schemas.openxmlformats.org/officeDocument/2006/relationships/hyperlink" Target="mailto:studentequity@ecu.edu.a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45798" y="889911"/>
            <a:ext cx="8502111" cy="5623315"/>
          </a:xfrm>
        </p:spPr>
        <p:txBody>
          <a:bodyPr/>
          <a:lstStyle/>
          <a:p>
            <a:pPr marL="87313" indent="-87313" eaLnBrk="1" hangingPunct="1">
              <a:lnSpc>
                <a:spcPct val="90000"/>
              </a:lnSpc>
              <a:buNone/>
              <a:defRPr/>
            </a:pPr>
            <a:r>
              <a:rPr lang="en-AU" sz="1800" b="1" dirty="0">
                <a:ea typeface="ＭＳ Ｐゴシック" pitchFamily="-110" charset="-128"/>
                <a:cs typeface="Arial" charset="0"/>
              </a:rPr>
              <a:t> Fire or other Evacuation Emergencies</a:t>
            </a:r>
          </a:p>
          <a:p>
            <a:pPr lvl="1" eaLnBrk="1" hangingPunct="1">
              <a:lnSpc>
                <a:spcPct val="90000"/>
              </a:lnSpc>
              <a:buFont typeface="Arial" panose="020B0604020202020204" pitchFamily="34" charset="0"/>
              <a:buChar char="•"/>
              <a:defRPr/>
            </a:pPr>
            <a:r>
              <a:rPr lang="en-AU" sz="1600" dirty="0">
                <a:ea typeface="ＭＳ Ｐゴシック" pitchFamily="-110" charset="-128"/>
                <a:cs typeface="Arial" charset="0"/>
              </a:rPr>
              <a:t>If you hear the fire alarm (woop-woop tone), follow the instructions of your lecturer or fire warden and proceed to evacuate the building.</a:t>
            </a:r>
          </a:p>
          <a:p>
            <a:pPr lvl="1" eaLnBrk="1" hangingPunct="1">
              <a:lnSpc>
                <a:spcPct val="90000"/>
              </a:lnSpc>
              <a:buFont typeface="Arial" panose="020B0604020202020204" pitchFamily="34" charset="0"/>
              <a:buChar char="•"/>
              <a:defRPr/>
            </a:pPr>
            <a:r>
              <a:rPr lang="en-AU" sz="1600" dirty="0">
                <a:ea typeface="ＭＳ Ｐゴシック" pitchFamily="-110" charset="-128"/>
                <a:cs typeface="Arial" charset="0"/>
              </a:rPr>
              <a:t>Evacuate by nearest </a:t>
            </a:r>
            <a:r>
              <a:rPr lang="en-AU" sz="1600" b="1" dirty="0">
                <a:ea typeface="ＭＳ Ｐゴシック" pitchFamily="-110" charset="-128"/>
                <a:cs typeface="Arial" charset="0"/>
              </a:rPr>
              <a:t>safe </a:t>
            </a:r>
            <a:r>
              <a:rPr lang="en-AU" sz="1600" b="1" dirty="0">
                <a:solidFill>
                  <a:srgbClr val="006600"/>
                </a:solidFill>
                <a:ea typeface="ＭＳ Ｐゴシック" pitchFamily="-110" charset="-128"/>
                <a:cs typeface="Arial" charset="0"/>
              </a:rPr>
              <a:t>EXIT</a:t>
            </a:r>
            <a:r>
              <a:rPr lang="en-AU" sz="1600" b="1" dirty="0">
                <a:ea typeface="ＭＳ Ｐゴシック" pitchFamily="-110" charset="-128"/>
                <a:cs typeface="Arial" charset="0"/>
              </a:rPr>
              <a:t> </a:t>
            </a:r>
            <a:r>
              <a:rPr lang="en-AU" sz="1600" dirty="0">
                <a:ea typeface="ＭＳ Ｐゴシック" pitchFamily="-110" charset="-128"/>
                <a:cs typeface="Arial" charset="0"/>
              </a:rPr>
              <a:t>and move to </a:t>
            </a:r>
            <a:r>
              <a:rPr lang="en-AU" sz="1600" b="1" dirty="0">
                <a:solidFill>
                  <a:srgbClr val="006600"/>
                </a:solidFill>
                <a:ea typeface="ＭＳ Ｐゴシック" pitchFamily="-110" charset="-128"/>
                <a:cs typeface="Arial" charset="0"/>
              </a:rPr>
              <a:t>Assembly Area </a:t>
            </a:r>
            <a:r>
              <a:rPr lang="en-AU" sz="1400" dirty="0">
                <a:ea typeface="ＭＳ Ｐゴシック" pitchFamily="-110" charset="-128"/>
                <a:cs typeface="Arial" charset="0"/>
              </a:rPr>
              <a:t>(as highlighted on the maps in each space).</a:t>
            </a:r>
          </a:p>
          <a:p>
            <a:pPr lvl="1" eaLnBrk="1" hangingPunct="1">
              <a:lnSpc>
                <a:spcPct val="90000"/>
              </a:lnSpc>
              <a:buFont typeface="Arial" panose="020B0604020202020204" pitchFamily="34" charset="0"/>
              <a:buChar char="•"/>
              <a:defRPr/>
            </a:pPr>
            <a:r>
              <a:rPr lang="en-AU" sz="1600" dirty="0">
                <a:ea typeface="ＭＳ Ｐゴシック" pitchFamily="-110" charset="-128"/>
                <a:cs typeface="Arial" charset="0"/>
              </a:rPr>
              <a:t>If the alarm is not already raised, warn people in the immediate area and use </a:t>
            </a:r>
            <a:r>
              <a:rPr lang="en-AU" sz="1600" dirty="0">
                <a:solidFill>
                  <a:srgbClr val="FF0000"/>
                </a:solidFill>
                <a:ea typeface="ＭＳ Ｐゴシック" pitchFamily="-110" charset="-128"/>
                <a:cs typeface="Arial" charset="0"/>
              </a:rPr>
              <a:t>RED</a:t>
            </a:r>
            <a:r>
              <a:rPr lang="en-AU" sz="1600" dirty="0">
                <a:ea typeface="ＭＳ Ｐゴシック" pitchFamily="-110" charset="-128"/>
                <a:cs typeface="Arial" charset="0"/>
              </a:rPr>
              <a:t> break glass alarm (if available).</a:t>
            </a:r>
          </a:p>
          <a:p>
            <a:pPr lvl="1" eaLnBrk="1" hangingPunct="1">
              <a:lnSpc>
                <a:spcPct val="90000"/>
              </a:lnSpc>
              <a:buFont typeface="Arial" panose="020B0604020202020204" pitchFamily="34" charset="0"/>
              <a:buChar char="•"/>
              <a:defRPr/>
            </a:pPr>
            <a:r>
              <a:rPr lang="en-AU" sz="1600" dirty="0">
                <a:ea typeface="ＭＳ Ｐゴシック" pitchFamily="-110" charset="-128"/>
              </a:rPr>
              <a:t>I</a:t>
            </a:r>
            <a:r>
              <a:rPr lang="en-AU" sz="1600" dirty="0">
                <a:ea typeface="ＭＳ Ｐゴシック" pitchFamily="-110" charset="-128"/>
                <a:cs typeface="Arial" charset="0"/>
              </a:rPr>
              <a:t>f required call emergency services on </a:t>
            </a:r>
            <a:r>
              <a:rPr lang="en-AU" sz="1600" dirty="0">
                <a:solidFill>
                  <a:srgbClr val="FF0000"/>
                </a:solidFill>
                <a:ea typeface="ＭＳ Ｐゴシック" pitchFamily="-110" charset="-128"/>
                <a:cs typeface="Arial" charset="0"/>
              </a:rPr>
              <a:t>000.</a:t>
            </a:r>
          </a:p>
          <a:p>
            <a:pPr lvl="1" eaLnBrk="1" hangingPunct="1">
              <a:lnSpc>
                <a:spcPct val="90000"/>
              </a:lnSpc>
              <a:buFont typeface="Arial" panose="020B0604020202020204" pitchFamily="34" charset="0"/>
              <a:buChar char="•"/>
              <a:defRPr/>
            </a:pPr>
            <a:r>
              <a:rPr lang="en-AU" sz="1600" b="1" dirty="0">
                <a:ea typeface="ＭＳ Ｐゴシック" pitchFamily="-110" charset="-128"/>
                <a:cs typeface="Arial" charset="0"/>
              </a:rPr>
              <a:t>Do not </a:t>
            </a:r>
            <a:r>
              <a:rPr lang="en-AU" sz="1600" dirty="0">
                <a:ea typeface="ＭＳ Ｐゴシック" pitchFamily="-110" charset="-128"/>
                <a:cs typeface="Arial" charset="0"/>
              </a:rPr>
              <a:t>re-enter the building until the “all-clear” has been given by the Building Warden.</a:t>
            </a:r>
          </a:p>
          <a:p>
            <a:pPr marL="87313" lvl="1" indent="0" eaLnBrk="1" hangingPunct="1">
              <a:lnSpc>
                <a:spcPct val="90000"/>
              </a:lnSpc>
              <a:buFontTx/>
              <a:buNone/>
              <a:defRPr/>
            </a:pPr>
            <a:r>
              <a:rPr lang="en-AU" sz="1600" b="1" dirty="0">
                <a:ea typeface="ＭＳ Ｐゴシック" pitchFamily="-110" charset="-128"/>
                <a:cs typeface="Arial" charset="0"/>
              </a:rPr>
              <a:t>Medical Emergencies</a:t>
            </a:r>
          </a:p>
          <a:p>
            <a:pPr lvl="1" eaLnBrk="1" hangingPunct="1">
              <a:lnSpc>
                <a:spcPct val="90000"/>
              </a:lnSpc>
              <a:buFont typeface="Arial" panose="020B0604020202020204" pitchFamily="34" charset="0"/>
              <a:buChar char="•"/>
              <a:defRPr/>
            </a:pPr>
            <a:r>
              <a:rPr lang="en-AU" sz="1600" dirty="0">
                <a:ea typeface="ＭＳ Ｐゴシック" pitchFamily="-110" charset="-128"/>
                <a:cs typeface="Arial" charset="0"/>
              </a:rPr>
              <a:t>If you believe an ambulance is required, call </a:t>
            </a:r>
            <a:r>
              <a:rPr lang="en-AU" sz="1600" dirty="0">
                <a:solidFill>
                  <a:srgbClr val="FF0000"/>
                </a:solidFill>
                <a:ea typeface="ＭＳ Ｐゴシック" pitchFamily="-110" charset="-128"/>
                <a:cs typeface="Arial" charset="0"/>
              </a:rPr>
              <a:t>000</a:t>
            </a:r>
            <a:r>
              <a:rPr lang="en-AU" sz="1600" dirty="0">
                <a:ea typeface="ＭＳ Ｐゴシック" pitchFamily="-110" charset="-128"/>
                <a:cs typeface="Arial" charset="0"/>
              </a:rPr>
              <a:t> and then Security on </a:t>
            </a:r>
            <a:r>
              <a:rPr lang="en-AU" sz="1600" dirty="0">
                <a:solidFill>
                  <a:srgbClr val="FF0000"/>
                </a:solidFill>
                <a:ea typeface="ＭＳ Ｐゴシック" pitchFamily="-110" charset="-128"/>
                <a:cs typeface="Arial" charset="0"/>
              </a:rPr>
              <a:t>3333</a:t>
            </a:r>
            <a:r>
              <a:rPr lang="en-AU" sz="1600" dirty="0">
                <a:ea typeface="ＭＳ Ｐゴシック" pitchFamily="-110" charset="-128"/>
                <a:cs typeface="Arial" charset="0"/>
              </a:rPr>
              <a:t>.</a:t>
            </a:r>
          </a:p>
          <a:p>
            <a:pPr lvl="1" eaLnBrk="1" hangingPunct="1">
              <a:lnSpc>
                <a:spcPct val="90000"/>
              </a:lnSpc>
              <a:buFont typeface="Arial" panose="020B0604020202020204" pitchFamily="34" charset="0"/>
              <a:buChar char="•"/>
              <a:defRPr/>
            </a:pPr>
            <a:r>
              <a:rPr lang="en-AU" sz="1600" dirty="0">
                <a:ea typeface="ＭＳ Ｐゴシック" pitchFamily="-110" charset="-128"/>
                <a:cs typeface="Arial" charset="0"/>
              </a:rPr>
              <a:t>Security staff are trained in First Aid, there are also First Aid Boxes and Defibrillators located throughout the campuses.</a:t>
            </a:r>
            <a:endParaRPr lang="en-AU" sz="1600" b="1" dirty="0">
              <a:ea typeface="ＭＳ Ｐゴシック" pitchFamily="-110" charset="-128"/>
              <a:cs typeface="Arial" charset="0"/>
            </a:endParaRPr>
          </a:p>
          <a:p>
            <a:pPr marL="87313" lvl="1" indent="0" eaLnBrk="1" hangingPunct="1">
              <a:lnSpc>
                <a:spcPct val="90000"/>
              </a:lnSpc>
              <a:buFontTx/>
              <a:buNone/>
              <a:defRPr/>
            </a:pPr>
            <a:endParaRPr lang="en-AU" sz="1400" b="1" dirty="0">
              <a:ea typeface="ＭＳ Ｐゴシック" pitchFamily="-110" charset="-128"/>
              <a:cs typeface="Arial" charset="0"/>
            </a:endParaRPr>
          </a:p>
          <a:p>
            <a:pPr marL="87313" lvl="1" indent="0" algn="ctr" eaLnBrk="1" hangingPunct="1">
              <a:lnSpc>
                <a:spcPct val="90000"/>
              </a:lnSpc>
              <a:buFontTx/>
              <a:buNone/>
              <a:defRPr/>
            </a:pPr>
            <a:r>
              <a:rPr lang="en-AU" sz="1400" b="1" dirty="0">
                <a:ea typeface="ＭＳ Ｐゴシック" pitchFamily="-110" charset="-128"/>
                <a:cs typeface="Arial" charset="0"/>
              </a:rPr>
              <a:t>Note: You should familiarise yourself with all emergency exits, red break glass alarms, first aid equipment and security phones in your area.</a:t>
            </a:r>
            <a:endParaRPr lang="en-US" dirty="0"/>
          </a:p>
        </p:txBody>
      </p:sp>
      <p:sp>
        <p:nvSpPr>
          <p:cNvPr id="3" name="Title 2"/>
          <p:cNvSpPr>
            <a:spLocks noGrp="1"/>
          </p:cNvSpPr>
          <p:nvPr>
            <p:ph type="title"/>
          </p:nvPr>
        </p:nvSpPr>
        <p:spPr/>
        <p:txBody>
          <a:bodyPr/>
          <a:lstStyle/>
          <a:p>
            <a:r>
              <a:rPr lang="en-AU" dirty="0">
                <a:latin typeface="Arial Narrow" pitchFamily="-65" charset="0"/>
              </a:rPr>
              <a:t>Fire and Emergency Information</a:t>
            </a:r>
            <a:endParaRPr lang="en-US" dirty="0"/>
          </a:p>
        </p:txBody>
      </p:sp>
      <p:pic>
        <p:nvPicPr>
          <p:cNvPr id="4" name="Picture 3">
            <a:extLst>
              <a:ext uri="{FF2B5EF4-FFF2-40B4-BE49-F238E27FC236}">
                <a16:creationId xmlns:a16="http://schemas.microsoft.com/office/drawing/2014/main" id="{6990D41F-160F-43E3-A59A-732C6B19C7FC}"/>
              </a:ext>
            </a:extLst>
          </p:cNvPr>
          <p:cNvPicPr>
            <a:picLocks noChangeAspect="1"/>
          </p:cNvPicPr>
          <p:nvPr/>
        </p:nvPicPr>
        <p:blipFill rotWithShape="1">
          <a:blip r:embed="rId2">
            <a:extLst>
              <a:ext uri="{28A0092B-C50C-407E-A947-70E740481C1C}">
                <a14:useLocalDpi xmlns:a14="http://schemas.microsoft.com/office/drawing/2010/main" val="0"/>
              </a:ext>
            </a:extLst>
          </a:blip>
          <a:srcRect r="19091"/>
          <a:stretch/>
        </p:blipFill>
        <p:spPr>
          <a:xfrm>
            <a:off x="2814655" y="5883861"/>
            <a:ext cx="3564396" cy="640791"/>
          </a:xfrm>
          <a:prstGeom prst="rect">
            <a:avLst/>
          </a:prstGeom>
        </p:spPr>
      </p:pic>
    </p:spTree>
    <p:extLst>
      <p:ext uri="{BB962C8B-B14F-4D97-AF65-F5344CB8AC3E}">
        <p14:creationId xmlns:p14="http://schemas.microsoft.com/office/powerpoint/2010/main" val="203890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326ADE-9140-4686-B55A-75A864AE018F}"/>
              </a:ext>
            </a:extLst>
          </p:cNvPr>
          <p:cNvSpPr txBox="1">
            <a:spLocks noGrp="1"/>
          </p:cNvSpPr>
          <p:nvPr>
            <p:ph sz="half" idx="1"/>
          </p:nvPr>
        </p:nvSpPr>
        <p:spPr>
          <a:xfrm>
            <a:off x="93527" y="67683"/>
            <a:ext cx="5722336" cy="461665"/>
          </a:xfrm>
          <a:prstGeom prst="rect">
            <a:avLst/>
          </a:prstGeom>
          <a:noFill/>
        </p:spPr>
        <p:txBody>
          <a:bodyPr wrap="none" rtlCol="0">
            <a:spAutoFit/>
          </a:bodyPr>
          <a:lstStyle/>
          <a:p>
            <a:r>
              <a:rPr lang="en-AU" sz="2400" b="1" dirty="0">
                <a:solidFill>
                  <a:schemeClr val="bg1"/>
                </a:solidFill>
                <a:latin typeface="+mn-lt"/>
              </a:rPr>
              <a:t>ECU Reporting tools – what’s the difference</a:t>
            </a:r>
          </a:p>
        </p:txBody>
      </p:sp>
      <p:pic>
        <p:nvPicPr>
          <p:cNvPr id="5" name="Content Placeholder 2">
            <a:extLst>
              <a:ext uri="{FF2B5EF4-FFF2-40B4-BE49-F238E27FC236}">
                <a16:creationId xmlns:a16="http://schemas.microsoft.com/office/drawing/2014/main" id="{5ABD80A6-A82B-4A1F-8864-F3C61E441930}"/>
              </a:ext>
            </a:extLst>
          </p:cNvPr>
          <p:cNvPicPr>
            <a:picLocks noChangeAspect="1"/>
          </p:cNvPicPr>
          <p:nvPr/>
        </p:nvPicPr>
        <p:blipFill rotWithShape="1">
          <a:blip r:embed="rId2">
            <a:extLst>
              <a:ext uri="{28A0092B-C50C-407E-A947-70E740481C1C}">
                <a14:useLocalDpi xmlns:a14="http://schemas.microsoft.com/office/drawing/2010/main" val="0"/>
              </a:ext>
            </a:extLst>
          </a:blip>
          <a:srcRect l="63828" t="23396" r="12203"/>
          <a:stretch/>
        </p:blipFill>
        <p:spPr>
          <a:xfrm>
            <a:off x="298700" y="1219199"/>
            <a:ext cx="1956819" cy="3820836"/>
          </a:xfrm>
          <a:prstGeom prst="rect">
            <a:avLst/>
          </a:prstGeom>
        </p:spPr>
      </p:pic>
      <p:pic>
        <p:nvPicPr>
          <p:cNvPr id="6" name="Picture 5">
            <a:extLst>
              <a:ext uri="{FF2B5EF4-FFF2-40B4-BE49-F238E27FC236}">
                <a16:creationId xmlns:a16="http://schemas.microsoft.com/office/drawing/2014/main" id="{1CEF878C-13AC-4FCF-A169-D16DF2AEBC33}"/>
              </a:ext>
            </a:extLst>
          </p:cNvPr>
          <p:cNvPicPr>
            <a:picLocks noChangeAspect="1"/>
          </p:cNvPicPr>
          <p:nvPr/>
        </p:nvPicPr>
        <p:blipFill>
          <a:blip r:embed="rId3"/>
          <a:stretch>
            <a:fillRect/>
          </a:stretch>
        </p:blipFill>
        <p:spPr>
          <a:xfrm>
            <a:off x="2537967" y="1219199"/>
            <a:ext cx="1890815" cy="3820836"/>
          </a:xfrm>
          <a:prstGeom prst="rect">
            <a:avLst/>
          </a:prstGeom>
        </p:spPr>
      </p:pic>
      <p:pic>
        <p:nvPicPr>
          <p:cNvPr id="8" name="Picture 7">
            <a:extLst>
              <a:ext uri="{FF2B5EF4-FFF2-40B4-BE49-F238E27FC236}">
                <a16:creationId xmlns:a16="http://schemas.microsoft.com/office/drawing/2014/main" id="{3183DCE7-E7DB-4B0C-83AF-3B1AEC5CC905}"/>
              </a:ext>
            </a:extLst>
          </p:cNvPr>
          <p:cNvPicPr>
            <a:picLocks noChangeAspect="1"/>
          </p:cNvPicPr>
          <p:nvPr/>
        </p:nvPicPr>
        <p:blipFill>
          <a:blip r:embed="rId4"/>
          <a:stretch>
            <a:fillRect/>
          </a:stretch>
        </p:blipFill>
        <p:spPr>
          <a:xfrm>
            <a:off x="4661423" y="1219198"/>
            <a:ext cx="3943616" cy="3753395"/>
          </a:xfrm>
          <a:prstGeom prst="rect">
            <a:avLst/>
          </a:prstGeom>
        </p:spPr>
      </p:pic>
    </p:spTree>
    <p:extLst>
      <p:ext uri="{BB962C8B-B14F-4D97-AF65-F5344CB8AC3E}">
        <p14:creationId xmlns:p14="http://schemas.microsoft.com/office/powerpoint/2010/main" val="2059784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7C6FBA-961E-4686-A203-FC09DA41EFFE}"/>
              </a:ext>
            </a:extLst>
          </p:cNvPr>
          <p:cNvSpPr>
            <a:spLocks noGrp="1"/>
          </p:cNvSpPr>
          <p:nvPr>
            <p:ph type="title"/>
          </p:nvPr>
        </p:nvSpPr>
        <p:spPr/>
        <p:txBody>
          <a:bodyPr/>
          <a:lstStyle/>
          <a:p>
            <a:r>
              <a:rPr lang="en-AU" sz="1800" dirty="0">
                <a:latin typeface="Arial Narrow" pitchFamily="-65" charset="0"/>
              </a:rPr>
              <a:t>Health and Safety Reporting</a:t>
            </a:r>
            <a:endParaRPr lang="en-AU" dirty="0"/>
          </a:p>
        </p:txBody>
      </p:sp>
      <p:sp>
        <p:nvSpPr>
          <p:cNvPr id="4" name="Rectangle 3">
            <a:extLst>
              <a:ext uri="{FF2B5EF4-FFF2-40B4-BE49-F238E27FC236}">
                <a16:creationId xmlns:a16="http://schemas.microsoft.com/office/drawing/2014/main" id="{D42F1002-09B5-46C8-9B4F-DE3F25D11D87}"/>
              </a:ext>
            </a:extLst>
          </p:cNvPr>
          <p:cNvSpPr>
            <a:spLocks noGrp="1" noChangeArrowheads="1"/>
          </p:cNvSpPr>
          <p:nvPr>
            <p:ph sz="half" idx="1"/>
          </p:nvPr>
        </p:nvSpPr>
        <p:spPr>
          <a:xfrm>
            <a:off x="346075" y="890588"/>
            <a:ext cx="8432165" cy="5622925"/>
          </a:xfrm>
        </p:spPr>
        <p:txBody>
          <a:bodyPr/>
          <a:lstStyle/>
          <a:p>
            <a:pPr marL="0" lvl="1" indent="0">
              <a:buNone/>
              <a:defRPr/>
            </a:pPr>
            <a:r>
              <a:rPr lang="en-AU" sz="1800" b="1" dirty="0">
                <a:latin typeface="Arial" charset="0"/>
                <a:ea typeface="ＭＳ Ｐゴシック" pitchFamily="-110" charset="-128"/>
              </a:rPr>
              <a:t>Hazards, incidents, injuries </a:t>
            </a:r>
            <a:r>
              <a:rPr lang="en-AU" sz="1800" dirty="0">
                <a:latin typeface="Arial" charset="0"/>
                <a:ea typeface="ＭＳ Ｐゴシック" pitchFamily="-110" charset="-128"/>
              </a:rPr>
              <a:t>and </a:t>
            </a:r>
            <a:r>
              <a:rPr lang="en-AU" sz="1800" b="1" dirty="0">
                <a:latin typeface="Arial" charset="0"/>
                <a:ea typeface="ＭＳ Ｐゴシック" pitchFamily="-110" charset="-128"/>
              </a:rPr>
              <a:t>near miss incidents</a:t>
            </a:r>
            <a:r>
              <a:rPr lang="en-AU" sz="1800" dirty="0">
                <a:latin typeface="Arial" charset="0"/>
                <a:ea typeface="ＭＳ Ｐゴシック" pitchFamily="-110" charset="-128"/>
              </a:rPr>
              <a:t> </a:t>
            </a:r>
            <a:r>
              <a:rPr lang="en-AU" sz="1600" dirty="0">
                <a:latin typeface="Arial" charset="0"/>
                <a:ea typeface="ＭＳ Ｐゴシック" pitchFamily="-110" charset="-128"/>
              </a:rPr>
              <a:t>(this is an incident that could have resulted in an injury) need to be reported to a University staff member as soon as possible.  </a:t>
            </a:r>
          </a:p>
          <a:p>
            <a:pPr marL="0" lvl="1" indent="0">
              <a:buNone/>
              <a:defRPr/>
            </a:pPr>
            <a:r>
              <a:rPr lang="en-AU" sz="1600" dirty="0">
                <a:latin typeface="Arial" charset="0"/>
                <a:ea typeface="ＭＳ Ｐゴシック" pitchFamily="-110" charset="-128"/>
              </a:rPr>
              <a:t>This includes off-campus incidents related to your study such as on fieldtrips, study tours and practicum placements.</a:t>
            </a:r>
          </a:p>
          <a:p>
            <a:pPr marL="0" lvl="1" indent="0">
              <a:buNone/>
              <a:defRPr/>
            </a:pPr>
            <a:r>
              <a:rPr lang="en-AU" sz="1800" b="1" dirty="0">
                <a:latin typeface="Arial" charset="0"/>
                <a:ea typeface="ＭＳ Ｐゴシック" pitchFamily="-110" charset="-128"/>
              </a:rPr>
              <a:t>PocketSafety App</a:t>
            </a:r>
          </a:p>
          <a:p>
            <a:pPr marL="0" lvl="1" indent="0">
              <a:buNone/>
              <a:defRPr/>
            </a:pPr>
            <a:r>
              <a:rPr lang="en-AU" sz="1600" dirty="0">
                <a:latin typeface="Arial" charset="0"/>
                <a:ea typeface="ＭＳ Ｐゴシック" pitchFamily="-110" charset="-128"/>
              </a:rPr>
              <a:t>You can also report health and safety incidents or hazards to ECU in real time using your smart phone or device.</a:t>
            </a:r>
          </a:p>
          <a:p>
            <a:pPr marL="0" lvl="1" indent="0">
              <a:buNone/>
              <a:defRPr/>
            </a:pPr>
            <a:r>
              <a:rPr lang="en-US" sz="1600" dirty="0">
                <a:solidFill>
                  <a:srgbClr val="231F20"/>
                </a:solidFill>
                <a:latin typeface="Arial" panose="020B0604020202020204" pitchFamily="34" charset="0"/>
                <a:cs typeface="Arial" panose="020B0604020202020204" pitchFamily="34" charset="0"/>
              </a:rPr>
              <a:t>Download pocketSafety from the App Store or Google Play and type access code “ECU” in the connection settings before logging in.</a:t>
            </a:r>
            <a:endParaRPr lang="en-AU" sz="1600" dirty="0">
              <a:latin typeface="Arial" charset="0"/>
              <a:ea typeface="ＭＳ Ｐゴシック" pitchFamily="-110" charset="-128"/>
            </a:endParaRPr>
          </a:p>
          <a:p>
            <a:pPr marL="0" lvl="1" indent="0">
              <a:buNone/>
              <a:defRPr/>
            </a:pPr>
            <a:br>
              <a:rPr lang="en-AU" sz="1600" dirty="0">
                <a:latin typeface="Arial" charset="0"/>
                <a:ea typeface="ＭＳ Ｐゴシック" pitchFamily="-110" charset="-128"/>
              </a:rPr>
            </a:br>
            <a:endParaRPr lang="en-AU" sz="1600" dirty="0">
              <a:latin typeface="Arial" charset="0"/>
              <a:ea typeface="ＭＳ Ｐゴシック" pitchFamily="-110" charset="-128"/>
            </a:endParaRPr>
          </a:p>
          <a:p>
            <a:pPr marL="0" lvl="1" indent="0">
              <a:buNone/>
              <a:defRPr/>
            </a:pPr>
            <a:endParaRPr lang="en-AU" sz="1600" dirty="0">
              <a:latin typeface="Arial" charset="0"/>
              <a:ea typeface="ＭＳ Ｐゴシック" pitchFamily="-110" charset="-128"/>
              <a:cs typeface="Arial" charset="0"/>
            </a:endParaRPr>
          </a:p>
          <a:p>
            <a:pPr lvl="1">
              <a:defRPr/>
            </a:pPr>
            <a:endParaRPr lang="en-AU" sz="1600" dirty="0">
              <a:latin typeface="Arial" charset="0"/>
              <a:ea typeface="ＭＳ Ｐゴシック" pitchFamily="-110" charset="-128"/>
            </a:endParaRPr>
          </a:p>
        </p:txBody>
      </p:sp>
      <p:pic>
        <p:nvPicPr>
          <p:cNvPr id="5" name="Picture 4">
            <a:extLst>
              <a:ext uri="{FF2B5EF4-FFF2-40B4-BE49-F238E27FC236}">
                <a16:creationId xmlns:a16="http://schemas.microsoft.com/office/drawing/2014/main" id="{4BBDB727-E3EB-4D20-9C7C-F3BFBDA18DC4}"/>
              </a:ext>
            </a:extLst>
          </p:cNvPr>
          <p:cNvPicPr>
            <a:picLocks noChangeAspect="1"/>
          </p:cNvPicPr>
          <p:nvPr/>
        </p:nvPicPr>
        <p:blipFill>
          <a:blip r:embed="rId2"/>
          <a:stretch>
            <a:fillRect/>
          </a:stretch>
        </p:blipFill>
        <p:spPr>
          <a:xfrm>
            <a:off x="3010227" y="3928473"/>
            <a:ext cx="5768013" cy="1038645"/>
          </a:xfrm>
          <a:prstGeom prst="rect">
            <a:avLst/>
          </a:prstGeom>
        </p:spPr>
      </p:pic>
      <p:pic>
        <p:nvPicPr>
          <p:cNvPr id="6" name="Picture 5">
            <a:extLst>
              <a:ext uri="{FF2B5EF4-FFF2-40B4-BE49-F238E27FC236}">
                <a16:creationId xmlns:a16="http://schemas.microsoft.com/office/drawing/2014/main" id="{94A4D4EA-412E-4A85-8A91-90F410D91E65}"/>
              </a:ext>
            </a:extLst>
          </p:cNvPr>
          <p:cNvPicPr>
            <a:picLocks noChangeAspect="1"/>
          </p:cNvPicPr>
          <p:nvPr/>
        </p:nvPicPr>
        <p:blipFill>
          <a:blip r:embed="rId3"/>
          <a:stretch>
            <a:fillRect/>
          </a:stretch>
        </p:blipFill>
        <p:spPr>
          <a:xfrm>
            <a:off x="1129119" y="3775737"/>
            <a:ext cx="1526719" cy="2807445"/>
          </a:xfrm>
          <a:prstGeom prst="rect">
            <a:avLst/>
          </a:prstGeom>
        </p:spPr>
      </p:pic>
    </p:spTree>
    <p:extLst>
      <p:ext uri="{BB962C8B-B14F-4D97-AF65-F5344CB8AC3E}">
        <p14:creationId xmlns:p14="http://schemas.microsoft.com/office/powerpoint/2010/main" val="2798571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850A65-E133-4A7D-B230-4E8A851F3410}"/>
              </a:ext>
            </a:extLst>
          </p:cNvPr>
          <p:cNvSpPr>
            <a:spLocks noGrp="1"/>
          </p:cNvSpPr>
          <p:nvPr>
            <p:ph type="title"/>
          </p:nvPr>
        </p:nvSpPr>
        <p:spPr/>
        <p:txBody>
          <a:bodyPr/>
          <a:lstStyle/>
          <a:p>
            <a:r>
              <a:rPr lang="en-AU" sz="1800" dirty="0"/>
              <a:t>Personal Security</a:t>
            </a:r>
            <a:endParaRPr lang="en-AU" dirty="0"/>
          </a:p>
        </p:txBody>
      </p:sp>
      <p:sp>
        <p:nvSpPr>
          <p:cNvPr id="4" name="Rectangle 3">
            <a:extLst>
              <a:ext uri="{FF2B5EF4-FFF2-40B4-BE49-F238E27FC236}">
                <a16:creationId xmlns:a16="http://schemas.microsoft.com/office/drawing/2014/main" id="{B679C5F4-8D04-41AD-889F-EDF2C914B7AD}"/>
              </a:ext>
            </a:extLst>
          </p:cNvPr>
          <p:cNvSpPr>
            <a:spLocks noGrp="1" noChangeArrowheads="1"/>
          </p:cNvSpPr>
          <p:nvPr>
            <p:ph sz="half" idx="1"/>
          </p:nvPr>
        </p:nvSpPr>
        <p:spPr>
          <a:xfrm>
            <a:off x="346075" y="890588"/>
            <a:ext cx="8510588" cy="5622925"/>
          </a:xfrm>
        </p:spPr>
        <p:txBody>
          <a:bodyPr/>
          <a:lstStyle/>
          <a:p>
            <a:pPr marL="0" lvl="1" indent="0">
              <a:buNone/>
              <a:defRPr/>
            </a:pPr>
            <a:r>
              <a:rPr lang="en-AU" sz="1800" b="1" dirty="0">
                <a:latin typeface="Arial" charset="0"/>
                <a:ea typeface="ＭＳ Ｐゴシック" pitchFamily="-110" charset="-128"/>
                <a:cs typeface="Arial" charset="0"/>
              </a:rPr>
              <a:t>On-campus safety and security</a:t>
            </a:r>
          </a:p>
          <a:p>
            <a:pPr marL="0" lvl="1" indent="0">
              <a:buNone/>
              <a:defRPr/>
            </a:pPr>
            <a:r>
              <a:rPr lang="en-AU" sz="1800" dirty="0">
                <a:latin typeface="Arial" charset="0"/>
                <a:ea typeface="ＭＳ Ｐゴシック" pitchFamily="-110" charset="-128"/>
                <a:cs typeface="Arial" charset="0"/>
              </a:rPr>
              <a:t>If you see suspicious or anti-social behaviour, witness or are involved in a security incident, please contact ECU Security immediately</a:t>
            </a:r>
            <a:r>
              <a:rPr lang="en-AU" sz="1800" dirty="0">
                <a:latin typeface="Arial" charset="0"/>
                <a:ea typeface="ＭＳ Ｐゴシック" pitchFamily="-110" charset="-128"/>
              </a:rPr>
              <a:t> on </a:t>
            </a:r>
            <a:r>
              <a:rPr lang="en-AU" sz="1800" dirty="0">
                <a:solidFill>
                  <a:srgbClr val="FF0000"/>
                </a:solidFill>
                <a:latin typeface="Arial" charset="0"/>
                <a:ea typeface="ＭＳ Ｐゴシック" pitchFamily="-110" charset="-128"/>
              </a:rPr>
              <a:t>6304 3333 </a:t>
            </a:r>
            <a:r>
              <a:rPr lang="en-AU" sz="1800" dirty="0">
                <a:latin typeface="Arial" charset="0"/>
                <a:ea typeface="ＭＳ Ｐゴシック" pitchFamily="-110" charset="-128"/>
              </a:rPr>
              <a:t>or use the many security phones located on each campus.</a:t>
            </a:r>
          </a:p>
          <a:p>
            <a:pPr marL="0" lvl="1" indent="0">
              <a:buNone/>
              <a:defRPr/>
            </a:pPr>
            <a:endParaRPr lang="en-AU" sz="1800" dirty="0">
              <a:latin typeface="Arial" charset="0"/>
              <a:ea typeface="ＭＳ Ｐゴシック" pitchFamily="-110" charset="-128"/>
            </a:endParaRPr>
          </a:p>
          <a:p>
            <a:pPr marL="0" lvl="1" indent="0">
              <a:buNone/>
              <a:defRPr/>
            </a:pPr>
            <a:r>
              <a:rPr lang="en-AU" sz="1800" dirty="0">
                <a:latin typeface="Arial" charset="0"/>
                <a:ea typeface="ＭＳ Ｐゴシック" pitchFamily="-110" charset="-128"/>
              </a:rPr>
              <a:t>ECU Security provide accompaniment services to walk with you around campus 24/7 every day of the year. </a:t>
            </a:r>
          </a:p>
          <a:p>
            <a:pPr marL="0" lvl="1" indent="0">
              <a:buNone/>
              <a:defRPr/>
            </a:pPr>
            <a:endParaRPr lang="en-AU" sz="1800" dirty="0">
              <a:latin typeface="Arial" charset="0"/>
              <a:ea typeface="ＭＳ Ｐゴシック" pitchFamily="-110" charset="-128"/>
            </a:endParaRPr>
          </a:p>
          <a:p>
            <a:pPr marL="0" lvl="1" indent="0">
              <a:buNone/>
              <a:defRPr/>
            </a:pPr>
            <a:r>
              <a:rPr lang="en-AU" sz="1800" dirty="0">
                <a:latin typeface="Arial" charset="0"/>
                <a:ea typeface="ＭＳ Ｐゴシック" pitchFamily="-110" charset="-128"/>
              </a:rPr>
              <a:t>If attending the campus out of hours we encourage the use of the Working Alone functionality within the </a:t>
            </a:r>
            <a:r>
              <a:rPr lang="en-AU" sz="1800" b="1" dirty="0">
                <a:latin typeface="Arial" charset="0"/>
                <a:ea typeface="ＭＳ Ｐゴシック" pitchFamily="-110" charset="-128"/>
              </a:rPr>
              <a:t>Nowforce App</a:t>
            </a:r>
            <a:r>
              <a:rPr lang="en-AU" sz="1800" dirty="0">
                <a:latin typeface="Arial" charset="0"/>
                <a:ea typeface="ＭＳ Ｐゴシック" pitchFamily="-110" charset="-128"/>
              </a:rPr>
              <a:t>, staying to the many well lit pathways and parking close to the building you are working in (parking zone restrictions do not apply after 5pm).</a:t>
            </a:r>
          </a:p>
          <a:p>
            <a:pPr marL="0" lvl="1" indent="0">
              <a:spcBef>
                <a:spcPts val="0"/>
              </a:spcBef>
              <a:buNone/>
              <a:defRPr/>
            </a:pPr>
            <a:endParaRPr lang="en-AU" sz="2000" dirty="0"/>
          </a:p>
          <a:p>
            <a:pPr marL="0" lvl="1" indent="0" algn="ctr">
              <a:buNone/>
              <a:defRPr/>
            </a:pPr>
            <a:r>
              <a:rPr lang="en-AU" sz="2000" dirty="0"/>
              <a:t>If you even feel a just little unsafe at any time, call security on </a:t>
            </a:r>
            <a:r>
              <a:rPr lang="en-AU" sz="2000" dirty="0">
                <a:solidFill>
                  <a:srgbClr val="FF0000"/>
                </a:solidFill>
              </a:rPr>
              <a:t>6304 3333</a:t>
            </a:r>
            <a:r>
              <a:rPr lang="en-AU" sz="2000" dirty="0"/>
              <a:t> </a:t>
            </a:r>
          </a:p>
          <a:p>
            <a:pPr marL="0" lvl="1" indent="0" algn="ctr">
              <a:buNone/>
            </a:pPr>
            <a:endParaRPr lang="en-AU" sz="1600" dirty="0"/>
          </a:p>
          <a:p>
            <a:pPr marL="0" lvl="1" indent="0" algn="ctr">
              <a:buNone/>
            </a:pPr>
            <a:r>
              <a:rPr lang="en-AU" sz="2400" b="1" dirty="0"/>
              <a:t>FOR LIFE THREATENING EMERGENCIES </a:t>
            </a:r>
          </a:p>
          <a:p>
            <a:pPr marL="0" lvl="1" indent="0" algn="ctr">
              <a:buNone/>
            </a:pPr>
            <a:r>
              <a:rPr lang="en-AU" sz="2400" b="1" dirty="0"/>
              <a:t>Always CALL 000 FIRST.</a:t>
            </a:r>
          </a:p>
          <a:p>
            <a:pPr marL="457200" lvl="1" indent="0">
              <a:buNone/>
              <a:defRPr/>
            </a:pPr>
            <a:endParaRPr lang="en-AU" sz="2400" dirty="0">
              <a:latin typeface="Arial" charset="0"/>
              <a:ea typeface="ＭＳ Ｐゴシック" pitchFamily="-110" charset="-128"/>
            </a:endParaRPr>
          </a:p>
          <a:p>
            <a:pPr marL="457200" lvl="1" indent="0">
              <a:buNone/>
              <a:defRPr/>
            </a:pPr>
            <a:endParaRPr lang="en-AU" sz="1600" dirty="0">
              <a:latin typeface="Arial" charset="0"/>
              <a:ea typeface="ＭＳ Ｐゴシック" pitchFamily="-110" charset="-128"/>
              <a:cs typeface="Arial" charset="0"/>
            </a:endParaRPr>
          </a:p>
          <a:p>
            <a:pPr lvl="1">
              <a:defRPr/>
            </a:pPr>
            <a:endParaRPr lang="en-AU" sz="1600" dirty="0">
              <a:latin typeface="Arial" charset="0"/>
              <a:ea typeface="ＭＳ Ｐゴシック" pitchFamily="-110" charset="-128"/>
            </a:endParaRPr>
          </a:p>
        </p:txBody>
      </p:sp>
    </p:spTree>
    <p:extLst>
      <p:ext uri="{BB962C8B-B14F-4D97-AF65-F5344CB8AC3E}">
        <p14:creationId xmlns:p14="http://schemas.microsoft.com/office/powerpoint/2010/main" val="838747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3A54B5C-B54C-4728-96FA-C26A292FB154}"/>
              </a:ext>
            </a:extLst>
          </p:cNvPr>
          <p:cNvSpPr txBox="1">
            <a:spLocks noGrp="1"/>
          </p:cNvSpPr>
          <p:nvPr>
            <p:ph sz="half" idx="1"/>
          </p:nvPr>
        </p:nvSpPr>
        <p:spPr bwMode="auto">
          <a:xfrm>
            <a:off x="345798" y="889911"/>
            <a:ext cx="6055001" cy="33076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prstTxWarp prst="textNoShape">
              <a:avLst/>
            </a:prstTxWarp>
            <a:normAutofit fontScale="77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a:lstStyle>
          <a:p>
            <a:r>
              <a:rPr lang="en-AU" sz="2100" kern="0" dirty="0">
                <a:latin typeface="Arial" panose="020B0604020202020204" pitchFamily="34" charset="0"/>
                <a:cs typeface="Arial" panose="020B0604020202020204" pitchFamily="34" charset="0"/>
              </a:rPr>
              <a:t>ECU’s </a:t>
            </a:r>
            <a:r>
              <a:rPr lang="en-AU" sz="2100" b="1" kern="0" dirty="0">
                <a:latin typeface="Arial" panose="020B0604020202020204" pitchFamily="34" charset="0"/>
                <a:cs typeface="Arial" panose="020B0604020202020204" pitchFamily="34" charset="0"/>
              </a:rPr>
              <a:t>Nowforce app </a:t>
            </a:r>
            <a:r>
              <a:rPr lang="en-AU" sz="2100" kern="0" dirty="0">
                <a:latin typeface="Arial" panose="020B0604020202020204" pitchFamily="34" charset="0"/>
                <a:cs typeface="Arial" panose="020B0604020202020204" pitchFamily="34" charset="0"/>
              </a:rPr>
              <a:t>gives you the opportunity to contact Security staff directly from your mobile phone anytime day or night. </a:t>
            </a:r>
          </a:p>
          <a:p>
            <a:pPr marL="0" indent="0">
              <a:buNone/>
            </a:pPr>
            <a:endParaRPr lang="en-AU" sz="2100" kern="0" dirty="0">
              <a:latin typeface="Arial" panose="020B0604020202020204" pitchFamily="34" charset="0"/>
              <a:cs typeface="Arial" panose="020B0604020202020204" pitchFamily="34" charset="0"/>
            </a:endParaRPr>
          </a:p>
          <a:p>
            <a:r>
              <a:rPr lang="en-AU" sz="2100" kern="0" dirty="0">
                <a:latin typeface="Arial" panose="020B0604020202020204" pitchFamily="34" charset="0"/>
                <a:cs typeface="Arial" panose="020B0604020202020204" pitchFamily="34" charset="0"/>
              </a:rPr>
              <a:t>This includes a live mobile duress alarm link directly to our 24/7 control room. (This app sends us your GPS location, video, audio, name etc).</a:t>
            </a:r>
          </a:p>
          <a:p>
            <a:pPr marL="0" indent="0">
              <a:buNone/>
            </a:pPr>
            <a:endParaRPr lang="en-AU" sz="2100" kern="0" dirty="0">
              <a:latin typeface="Arial" panose="020B0604020202020204" pitchFamily="34" charset="0"/>
              <a:cs typeface="Arial" panose="020B0604020202020204" pitchFamily="34" charset="0"/>
            </a:endParaRPr>
          </a:p>
          <a:p>
            <a:r>
              <a:rPr lang="en-AU" sz="2100" kern="0" dirty="0">
                <a:latin typeface="Arial" panose="020B0604020202020204" pitchFamily="34" charset="0"/>
                <a:cs typeface="Arial" panose="020B0604020202020204" pitchFamily="34" charset="0"/>
              </a:rPr>
              <a:t>ECU Security will initiate a response both on and off-campus.</a:t>
            </a:r>
          </a:p>
          <a:p>
            <a:pPr marL="0" indent="0">
              <a:buNone/>
            </a:pPr>
            <a:endParaRPr lang="en-AU" sz="2100" kern="0" dirty="0">
              <a:latin typeface="Arial" panose="020B0604020202020204" pitchFamily="34" charset="0"/>
              <a:cs typeface="Arial" panose="020B0604020202020204" pitchFamily="34" charset="0"/>
            </a:endParaRPr>
          </a:p>
          <a:p>
            <a:r>
              <a:rPr lang="en-AU" sz="2100" kern="0" dirty="0">
                <a:latin typeface="Arial" panose="020B0604020202020204" pitchFamily="34" charset="0"/>
                <a:cs typeface="Arial" panose="020B0604020202020204" pitchFamily="34" charset="0"/>
              </a:rPr>
              <a:t>The working alone functionality is included, meaning security will check on areas where you study after hours, and provide peace of mind.</a:t>
            </a:r>
          </a:p>
          <a:p>
            <a:pPr marL="0" indent="0">
              <a:buNone/>
            </a:pPr>
            <a:endParaRPr lang="en-AU" sz="1200" kern="0" dirty="0"/>
          </a:p>
        </p:txBody>
      </p:sp>
      <p:pic>
        <p:nvPicPr>
          <p:cNvPr id="5" name="Picture 4">
            <a:extLst>
              <a:ext uri="{FF2B5EF4-FFF2-40B4-BE49-F238E27FC236}">
                <a16:creationId xmlns:a16="http://schemas.microsoft.com/office/drawing/2014/main" id="{7489A09C-95BA-4F58-8DFA-F0EEEF560DEF}"/>
              </a:ext>
            </a:extLst>
          </p:cNvPr>
          <p:cNvPicPr>
            <a:picLocks noChangeAspect="1"/>
          </p:cNvPicPr>
          <p:nvPr/>
        </p:nvPicPr>
        <p:blipFill>
          <a:blip r:embed="rId2"/>
          <a:stretch>
            <a:fillRect/>
          </a:stretch>
        </p:blipFill>
        <p:spPr>
          <a:xfrm>
            <a:off x="6874397" y="820243"/>
            <a:ext cx="1358102" cy="2689311"/>
          </a:xfrm>
          <a:prstGeom prst="rect">
            <a:avLst/>
          </a:prstGeom>
          <a:noFill/>
        </p:spPr>
      </p:pic>
      <p:sp>
        <p:nvSpPr>
          <p:cNvPr id="3" name="Title 2">
            <a:extLst>
              <a:ext uri="{FF2B5EF4-FFF2-40B4-BE49-F238E27FC236}">
                <a16:creationId xmlns:a16="http://schemas.microsoft.com/office/drawing/2014/main" id="{B142E3AB-B5E1-4B8C-9432-C306B0512100}"/>
              </a:ext>
            </a:extLst>
          </p:cNvPr>
          <p:cNvSpPr>
            <a:spLocks noGrp="1"/>
          </p:cNvSpPr>
          <p:nvPr>
            <p:ph type="title"/>
          </p:nvPr>
        </p:nvSpPr>
        <p:spPr>
          <a:xfrm>
            <a:off x="345799" y="-2380"/>
            <a:ext cx="7886700" cy="672327"/>
          </a:xfrm>
        </p:spPr>
        <p:txBody>
          <a:bodyPr anchor="ctr">
            <a:normAutofit/>
          </a:bodyPr>
          <a:lstStyle/>
          <a:p>
            <a:r>
              <a:rPr lang="en-AU" b="1"/>
              <a:t>Nowforce App </a:t>
            </a:r>
            <a:r>
              <a:rPr lang="en-AU"/>
              <a:t>- Personal Security Response</a:t>
            </a:r>
            <a:endParaRPr lang="en-AU" dirty="0"/>
          </a:p>
        </p:txBody>
      </p:sp>
      <p:pic>
        <p:nvPicPr>
          <p:cNvPr id="6" name="Picture 5">
            <a:extLst>
              <a:ext uri="{FF2B5EF4-FFF2-40B4-BE49-F238E27FC236}">
                <a16:creationId xmlns:a16="http://schemas.microsoft.com/office/drawing/2014/main" id="{1B66C220-A96E-4622-AF5D-7531AF33A565}"/>
              </a:ext>
            </a:extLst>
          </p:cNvPr>
          <p:cNvPicPr>
            <a:picLocks noChangeAspect="1"/>
          </p:cNvPicPr>
          <p:nvPr/>
        </p:nvPicPr>
        <p:blipFill>
          <a:blip r:embed="rId3"/>
          <a:stretch>
            <a:fillRect/>
          </a:stretch>
        </p:blipFill>
        <p:spPr>
          <a:xfrm>
            <a:off x="6642815" y="3577742"/>
            <a:ext cx="1821265" cy="682229"/>
          </a:xfrm>
          <a:prstGeom prst="rect">
            <a:avLst/>
          </a:prstGeom>
        </p:spPr>
      </p:pic>
      <p:pic>
        <p:nvPicPr>
          <p:cNvPr id="8" name="Picture 7">
            <a:extLst>
              <a:ext uri="{FF2B5EF4-FFF2-40B4-BE49-F238E27FC236}">
                <a16:creationId xmlns:a16="http://schemas.microsoft.com/office/drawing/2014/main" id="{DC2E6652-FA6E-4D90-ACF3-68103308C015}"/>
              </a:ext>
            </a:extLst>
          </p:cNvPr>
          <p:cNvPicPr>
            <a:picLocks noChangeAspect="1"/>
          </p:cNvPicPr>
          <p:nvPr/>
        </p:nvPicPr>
        <p:blipFill>
          <a:blip r:embed="rId4"/>
          <a:stretch>
            <a:fillRect/>
          </a:stretch>
        </p:blipFill>
        <p:spPr>
          <a:xfrm>
            <a:off x="1338223" y="4275455"/>
            <a:ext cx="4070150" cy="1485682"/>
          </a:xfrm>
          <a:prstGeom prst="rect">
            <a:avLst/>
          </a:prstGeom>
          <a:ln>
            <a:solidFill>
              <a:schemeClr val="tx1"/>
            </a:solidFill>
          </a:ln>
        </p:spPr>
      </p:pic>
    </p:spTree>
    <p:extLst>
      <p:ext uri="{BB962C8B-B14F-4D97-AF65-F5344CB8AC3E}">
        <p14:creationId xmlns:p14="http://schemas.microsoft.com/office/powerpoint/2010/main" val="1506533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FE4D95-830B-4460-A15A-BFCA238D8E6B}"/>
              </a:ext>
            </a:extLst>
          </p:cNvPr>
          <p:cNvSpPr>
            <a:spLocks noGrp="1"/>
          </p:cNvSpPr>
          <p:nvPr>
            <p:ph sz="half" idx="1"/>
          </p:nvPr>
        </p:nvSpPr>
        <p:spPr>
          <a:xfrm>
            <a:off x="345799" y="781050"/>
            <a:ext cx="4365538" cy="5829299"/>
          </a:xfrm>
        </p:spPr>
        <p:txBody>
          <a:bodyPr>
            <a:normAutofit fontScale="85000" lnSpcReduction="20000"/>
          </a:bodyPr>
          <a:lstStyle/>
          <a:p>
            <a:pPr>
              <a:spcBef>
                <a:spcPts val="1000"/>
              </a:spcBef>
            </a:pPr>
            <a:r>
              <a:rPr lang="en-AU" sz="1700" dirty="0"/>
              <a:t>At ECU we are committed to a safe learning and working environment. We have zero tolerance for anyone experiencing sexual harm while engaging in University activities undertaken in the course of work, study, research, or socialising. Sexual harm may include sexual assault and sexual harassment incidents. </a:t>
            </a:r>
          </a:p>
          <a:p>
            <a:r>
              <a:rPr lang="en-AU" sz="1700" dirty="0"/>
              <a:t>The University’s approach to dealing with incident of sexual harm is expressed within the </a:t>
            </a:r>
            <a:r>
              <a:rPr lang="en-AU" sz="1700" dirty="0">
                <a:hlinkClick r:id="rId2"/>
              </a:rPr>
              <a:t>Sexual Assault and Sexual Harassment Policy </a:t>
            </a:r>
            <a:r>
              <a:rPr lang="en-AU" sz="1700" dirty="0"/>
              <a:t>which is founded on the principle that responses to disclosures of sexual harm should occur with dignity, respect and empathy for all involved persons. </a:t>
            </a:r>
          </a:p>
          <a:p>
            <a:r>
              <a:rPr lang="en-AU" sz="1700" dirty="0"/>
              <a:t>Support is available from ECU and other organisations, no matter when or where the sexual harm occurred.  Please view our </a:t>
            </a:r>
            <a:r>
              <a:rPr lang="en-AU" sz="1700" dirty="0">
                <a:hlinkClick r:id="rId3"/>
              </a:rPr>
              <a:t>Student Portal Webpage</a:t>
            </a:r>
            <a:r>
              <a:rPr lang="en-AU" sz="1700" dirty="0"/>
              <a:t> for further information.</a:t>
            </a:r>
          </a:p>
          <a:p>
            <a:r>
              <a:rPr lang="en-AU" sz="1700" dirty="0"/>
              <a:t>We recognise that reporting an incident of sexual harm is an individual decision which only the impacted person can make.</a:t>
            </a:r>
          </a:p>
          <a:p>
            <a:r>
              <a:rPr lang="en-AU" sz="1700" dirty="0"/>
              <a:t>However, the University does encourage anyone who has experienced or witnessed an incident of sexual harm on our campuses, or at any of our activities, to report the incident to us. You may remain anonymous when reporting such incidents.</a:t>
            </a:r>
          </a:p>
          <a:p>
            <a:pPr marL="285750" indent="-285750">
              <a:buFont typeface="Arial" panose="020B0604020202020204" pitchFamily="34" charset="0"/>
              <a:buChar char="•"/>
            </a:pPr>
            <a:r>
              <a:rPr lang="en-AU" sz="1700" dirty="0"/>
              <a:t>ECU Security: call </a:t>
            </a:r>
            <a:r>
              <a:rPr lang="en-AU" sz="1700" b="1" dirty="0"/>
              <a:t>(08) 6304 2282</a:t>
            </a:r>
            <a:endParaRPr lang="en-AU" sz="1700" dirty="0"/>
          </a:p>
          <a:p>
            <a:pPr marL="285750" indent="-285750">
              <a:buFont typeface="Arial" panose="020B0604020202020204" pitchFamily="34" charset="0"/>
              <a:buChar char="•"/>
            </a:pPr>
            <a:r>
              <a:rPr lang="en-AU" sz="1700" dirty="0"/>
              <a:t>Report via our </a:t>
            </a:r>
            <a:r>
              <a:rPr lang="en-AU" sz="1700" b="1" dirty="0">
                <a:hlinkClick r:id="rId4"/>
              </a:rPr>
              <a:t>online form</a:t>
            </a:r>
            <a:r>
              <a:rPr lang="en-AU" sz="1700" b="1" dirty="0"/>
              <a:t>.</a:t>
            </a:r>
            <a:endParaRPr lang="en-AU" sz="1700" dirty="0"/>
          </a:p>
          <a:p>
            <a:endParaRPr lang="en-AU" dirty="0"/>
          </a:p>
        </p:txBody>
      </p:sp>
      <p:sp>
        <p:nvSpPr>
          <p:cNvPr id="6" name="Rectangle 2">
            <a:extLst>
              <a:ext uri="{FF2B5EF4-FFF2-40B4-BE49-F238E27FC236}">
                <a16:creationId xmlns:a16="http://schemas.microsoft.com/office/drawing/2014/main" id="{BC987582-7ED9-42DC-9E55-B764CC0A3F62}"/>
              </a:ext>
            </a:extLst>
          </p:cNvPr>
          <p:cNvSpPr>
            <a:spLocks noGrp="1" noChangeArrowheads="1"/>
          </p:cNvSpPr>
          <p:nvPr>
            <p:ph type="title"/>
          </p:nvPr>
        </p:nvSpPr>
        <p:spPr>
          <a:xfrm>
            <a:off x="163810" y="-118044"/>
            <a:ext cx="8642350" cy="1000125"/>
          </a:xfrm>
        </p:spPr>
        <p:txBody>
          <a:bodyPr>
            <a:normAutofit/>
          </a:bodyPr>
          <a:lstStyle/>
          <a:p>
            <a:pPr algn="l" eaLnBrk="1" hangingPunct="1"/>
            <a:r>
              <a:rPr lang="en-AU" b="1" dirty="0">
                <a:latin typeface="Arial" panose="020B0604020202020204" pitchFamily="34" charset="0"/>
                <a:cs typeface="Arial" panose="020B0604020202020204" pitchFamily="34" charset="0"/>
              </a:rPr>
              <a:t>Sexual Harm</a:t>
            </a:r>
            <a:endParaRPr lang="en-AU" dirty="0">
              <a:latin typeface="Arial" panose="020B0604020202020204" pitchFamily="34" charset="0"/>
              <a:cs typeface="Arial" panose="020B0604020202020204" pitchFamily="34" charset="0"/>
            </a:endParaRPr>
          </a:p>
        </p:txBody>
      </p:sp>
      <p:pic>
        <p:nvPicPr>
          <p:cNvPr id="7" name="Content Placeholder 6">
            <a:extLst>
              <a:ext uri="{FF2B5EF4-FFF2-40B4-BE49-F238E27FC236}">
                <a16:creationId xmlns:a16="http://schemas.microsoft.com/office/drawing/2014/main" id="{59600390-CEEA-400A-81D1-7B6EBA3A05FF}"/>
              </a:ext>
            </a:extLst>
          </p:cNvPr>
          <p:cNvPicPr>
            <a:picLocks noGrp="1" noChangeAspect="1"/>
          </p:cNvPicPr>
          <p:nvPr>
            <p:ph sz="half" idx="2"/>
          </p:nvPr>
        </p:nvPicPr>
        <p:blipFill>
          <a:blip r:embed="rId5"/>
          <a:stretch>
            <a:fillRect/>
          </a:stretch>
        </p:blipFill>
        <p:spPr>
          <a:xfrm>
            <a:off x="4919960" y="1579626"/>
            <a:ext cx="3886200" cy="3698748"/>
          </a:xfrm>
          <a:prstGeom prst="rect">
            <a:avLst/>
          </a:prstGeom>
        </p:spPr>
      </p:pic>
    </p:spTree>
    <p:extLst>
      <p:ext uri="{BB962C8B-B14F-4D97-AF65-F5344CB8AC3E}">
        <p14:creationId xmlns:p14="http://schemas.microsoft.com/office/powerpoint/2010/main" val="1045889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8790F7-5E33-4628-B9A0-B87FD684E398}"/>
              </a:ext>
            </a:extLst>
          </p:cNvPr>
          <p:cNvSpPr>
            <a:spLocks noGrp="1"/>
          </p:cNvSpPr>
          <p:nvPr>
            <p:ph sz="half" idx="1"/>
          </p:nvPr>
        </p:nvSpPr>
        <p:spPr>
          <a:xfrm>
            <a:off x="345798" y="889912"/>
            <a:ext cx="8423733" cy="2785105"/>
          </a:xfrm>
        </p:spPr>
        <p:txBody>
          <a:bodyPr>
            <a:normAutofit lnSpcReduction="10000"/>
          </a:bodyPr>
          <a:lstStyle/>
          <a:p>
            <a:r>
              <a:rPr lang="en-AU" sz="1400" b="1" dirty="0"/>
              <a:t>Student Health Services</a:t>
            </a:r>
          </a:p>
          <a:p>
            <a:r>
              <a:rPr lang="en-AU" b="1" dirty="0"/>
              <a:t>Appointments</a:t>
            </a:r>
          </a:p>
          <a:p>
            <a:r>
              <a:rPr lang="en-AU" dirty="0"/>
              <a:t>Appointments with a doctor on campus can be made during opening hours of:</a:t>
            </a:r>
          </a:p>
          <a:p>
            <a:r>
              <a:rPr lang="en-AU" dirty="0"/>
              <a:t>Monday to Friday - 8.30am and 4.30pm (AWST).</a:t>
            </a:r>
          </a:p>
          <a:p>
            <a:r>
              <a:rPr lang="en-AU" dirty="0"/>
              <a:t>We are located on both metro campuses in the following locations:</a:t>
            </a:r>
          </a:p>
          <a:p>
            <a:pPr marL="171450" indent="-171450">
              <a:buFont typeface="Arial" panose="020B0604020202020204" pitchFamily="34" charset="0"/>
              <a:buChar char="•"/>
            </a:pPr>
            <a:r>
              <a:rPr lang="en-AU" dirty="0"/>
              <a:t>Joondalup campus, Building 6, Room 6.230, Telephone: (61 8) 6304 5618</a:t>
            </a:r>
          </a:p>
          <a:p>
            <a:pPr marL="171450" indent="-171450">
              <a:buFont typeface="Arial" panose="020B0604020202020204" pitchFamily="34" charset="0"/>
              <a:buChar char="•"/>
            </a:pPr>
            <a:r>
              <a:rPr lang="en-AU" dirty="0"/>
              <a:t>Mount Lawley campus, Building 8, Room 8.109, Telephone: (61 8) 6304 6814</a:t>
            </a:r>
          </a:p>
          <a:p>
            <a:r>
              <a:rPr lang="en-AU" dirty="0"/>
              <a:t>If you require medical treatment in the South West there is no medical centre on campus, but there are </a:t>
            </a:r>
            <a:r>
              <a:rPr lang="en-AU" dirty="0">
                <a:hlinkClick r:id="rId2"/>
              </a:rPr>
              <a:t>medical centres in Bunbury</a:t>
            </a:r>
            <a:r>
              <a:rPr lang="en-AU" dirty="0"/>
              <a:t> and surrounds. Visit </a:t>
            </a:r>
            <a:r>
              <a:rPr lang="en-AU" dirty="0">
                <a:hlinkClick r:id="rId3"/>
              </a:rPr>
              <a:t>HOT DOC</a:t>
            </a:r>
            <a:r>
              <a:rPr lang="en-AU" dirty="0"/>
              <a:t> to find a medical centre in your area.</a:t>
            </a:r>
          </a:p>
          <a:p>
            <a:r>
              <a:rPr lang="en-AU" dirty="0"/>
              <a:t>ECU Student Health Services is closed on weekends and public holidays.</a:t>
            </a:r>
          </a:p>
          <a:p>
            <a:pPr>
              <a:spcBef>
                <a:spcPts val="0"/>
              </a:spcBef>
            </a:pPr>
            <a:endParaRPr lang="en-AU" dirty="0"/>
          </a:p>
        </p:txBody>
      </p:sp>
      <p:sp>
        <p:nvSpPr>
          <p:cNvPr id="3" name="Title 2">
            <a:extLst>
              <a:ext uri="{FF2B5EF4-FFF2-40B4-BE49-F238E27FC236}">
                <a16:creationId xmlns:a16="http://schemas.microsoft.com/office/drawing/2014/main" id="{07F0712D-D3A7-4F8A-A10D-E90E1D7DE18D}"/>
              </a:ext>
            </a:extLst>
          </p:cNvPr>
          <p:cNvSpPr>
            <a:spLocks noGrp="1"/>
          </p:cNvSpPr>
          <p:nvPr>
            <p:ph type="title"/>
          </p:nvPr>
        </p:nvSpPr>
        <p:spPr/>
        <p:txBody>
          <a:bodyPr/>
          <a:lstStyle/>
          <a:p>
            <a:r>
              <a:rPr lang="en-AU" sz="1800" dirty="0">
                <a:latin typeface="Arial Narrow" pitchFamily="-65" charset="0"/>
              </a:rPr>
              <a:t>Support and Other Information</a:t>
            </a:r>
            <a:endParaRPr lang="en-AU" dirty="0"/>
          </a:p>
        </p:txBody>
      </p:sp>
      <p:sp>
        <p:nvSpPr>
          <p:cNvPr id="5" name="TextBox 4">
            <a:extLst>
              <a:ext uri="{FF2B5EF4-FFF2-40B4-BE49-F238E27FC236}">
                <a16:creationId xmlns:a16="http://schemas.microsoft.com/office/drawing/2014/main" id="{17C2BD0E-C5E3-4E13-81FA-8147789B321E}"/>
              </a:ext>
            </a:extLst>
          </p:cNvPr>
          <p:cNvSpPr txBox="1"/>
          <p:nvPr/>
        </p:nvSpPr>
        <p:spPr>
          <a:xfrm>
            <a:off x="345799" y="3729187"/>
            <a:ext cx="8327938" cy="1061829"/>
          </a:xfrm>
          <a:prstGeom prst="rect">
            <a:avLst/>
          </a:prstGeom>
          <a:noFill/>
        </p:spPr>
        <p:txBody>
          <a:bodyPr wrap="square" rtlCol="0">
            <a:spAutoFit/>
          </a:bodyPr>
          <a:lstStyle/>
          <a:p>
            <a:pPr marL="0" indent="0">
              <a:buNone/>
              <a:defRPr/>
            </a:pPr>
            <a:r>
              <a:rPr lang="en-AU" sz="1200" b="1" dirty="0">
                <a:latin typeface="Arial" panose="020B0604020202020204" pitchFamily="34" charset="0"/>
                <a:cs typeface="Arial" panose="020B0604020202020204" pitchFamily="34" charset="0"/>
              </a:rPr>
              <a:t>Psychological Counselling Support</a:t>
            </a:r>
          </a:p>
          <a:p>
            <a:pPr>
              <a:spcBef>
                <a:spcPts val="600"/>
              </a:spcBef>
              <a:spcAft>
                <a:spcPts val="600"/>
              </a:spcAft>
              <a:buNone/>
              <a:defRPr/>
            </a:pPr>
            <a:r>
              <a:rPr lang="en-AU" sz="1200" dirty="0">
                <a:latin typeface="Arial" panose="020B0604020202020204" pitchFamily="34" charset="0"/>
                <a:cs typeface="Arial" panose="020B0604020202020204" pitchFamily="34" charset="0"/>
              </a:rPr>
              <a:t>This free service is available on all three campuses. Call </a:t>
            </a:r>
            <a:r>
              <a:rPr lang="en-AU" sz="1200" b="1" dirty="0">
                <a:latin typeface="Arial" panose="020B0604020202020204" pitchFamily="34" charset="0"/>
                <a:cs typeface="Arial" panose="020B0604020202020204" pitchFamily="34" charset="0"/>
              </a:rPr>
              <a:t>9370 6706 </a:t>
            </a:r>
            <a:r>
              <a:rPr lang="en-AU" sz="1200" dirty="0">
                <a:latin typeface="Arial" panose="020B0604020202020204" pitchFamily="34" charset="0"/>
                <a:cs typeface="Arial" panose="020B0604020202020204" pitchFamily="34" charset="0"/>
              </a:rPr>
              <a:t>for an appointment.</a:t>
            </a:r>
          </a:p>
          <a:p>
            <a:pPr marL="0" indent="0">
              <a:buNone/>
              <a:defRPr/>
            </a:pPr>
            <a:r>
              <a:rPr lang="en-AU" sz="1200" b="1" dirty="0">
                <a:latin typeface="Arial" panose="020B0604020202020204" pitchFamily="34" charset="0"/>
                <a:cs typeface="Arial" panose="020B0604020202020204" pitchFamily="34" charset="0"/>
              </a:rPr>
              <a:t>Access and Inclusion</a:t>
            </a:r>
          </a:p>
          <a:p>
            <a:pPr>
              <a:spcBef>
                <a:spcPts val="600"/>
              </a:spcBef>
              <a:spcAft>
                <a:spcPts val="600"/>
              </a:spcAft>
              <a:buNone/>
              <a:defRPr/>
            </a:pPr>
            <a:r>
              <a:rPr lang="en-AU" sz="1200" dirty="0">
                <a:latin typeface="Arial" panose="020B0604020202020204" pitchFamily="34" charset="0"/>
                <a:cs typeface="Arial" panose="020B0604020202020204" pitchFamily="34" charset="0"/>
              </a:rPr>
              <a:t>Provides support to students with diverse study needs. Ph: </a:t>
            </a:r>
            <a:r>
              <a:rPr lang="en-AU" sz="1200" b="1" dirty="0">
                <a:latin typeface="Arial" panose="020B0604020202020204" pitchFamily="34" charset="0"/>
                <a:cs typeface="Arial" panose="020B0604020202020204" pitchFamily="34" charset="0"/>
              </a:rPr>
              <a:t>9370 6960 </a:t>
            </a:r>
            <a:r>
              <a:rPr lang="en-AU" sz="1200" dirty="0">
                <a:latin typeface="Arial" panose="020B0604020202020204" pitchFamily="34" charset="0"/>
                <a:cs typeface="Arial" panose="020B0604020202020204" pitchFamily="34" charset="0"/>
              </a:rPr>
              <a:t>or </a:t>
            </a:r>
            <a:r>
              <a:rPr lang="en-AU" sz="1200" u="sng" dirty="0">
                <a:latin typeface="Arial" panose="020B0604020202020204" pitchFamily="34" charset="0"/>
                <a:cs typeface="Arial" panose="020B0604020202020204" pitchFamily="34" charset="0"/>
                <a:hlinkClick r:id="rId4"/>
              </a:rPr>
              <a:t>studentequity@ecu.edu.au</a:t>
            </a:r>
            <a:endParaRPr lang="en-AU" sz="1200" u="sng"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2BD433E-C8C8-401D-86E9-09F280687732}"/>
              </a:ext>
            </a:extLst>
          </p:cNvPr>
          <p:cNvSpPr txBox="1"/>
          <p:nvPr/>
        </p:nvSpPr>
        <p:spPr>
          <a:xfrm>
            <a:off x="345798" y="4886810"/>
            <a:ext cx="8249560" cy="1169551"/>
          </a:xfrm>
          <a:prstGeom prst="rect">
            <a:avLst/>
          </a:prstGeom>
          <a:noFill/>
        </p:spPr>
        <p:txBody>
          <a:bodyPr wrap="square" rtlCol="0">
            <a:spAutoFit/>
          </a:bodyPr>
          <a:lstStyle/>
          <a:p>
            <a:pPr>
              <a:spcBef>
                <a:spcPts val="600"/>
              </a:spcBef>
              <a:spcAft>
                <a:spcPts val="600"/>
              </a:spcAft>
            </a:pPr>
            <a:r>
              <a:rPr lang="en-AU" sz="1200" b="1" dirty="0">
                <a:latin typeface="Arial" panose="020B0604020202020204" pitchFamily="34" charset="0"/>
                <a:cs typeface="Arial" panose="020B0604020202020204" pitchFamily="34" charset="0"/>
              </a:rPr>
              <a:t>Out of hours crisis line for ECU students</a:t>
            </a:r>
          </a:p>
          <a:p>
            <a:pPr>
              <a:spcAft>
                <a:spcPts val="600"/>
              </a:spcAft>
            </a:pPr>
            <a:r>
              <a:rPr lang="en-AU" sz="1200" dirty="0">
                <a:latin typeface="Arial" panose="020B0604020202020204" pitchFamily="34" charset="0"/>
                <a:cs typeface="Arial" panose="020B0604020202020204" pitchFamily="34" charset="0"/>
              </a:rPr>
              <a:t>Call 1300 583 032 or text 0488 884 232.</a:t>
            </a:r>
          </a:p>
          <a:p>
            <a:r>
              <a:rPr lang="en-AU" sz="1200" dirty="0">
                <a:latin typeface="Arial" panose="020B0604020202020204" pitchFamily="34" charset="0"/>
                <a:cs typeface="Arial" panose="020B0604020202020204" pitchFamily="34" charset="0"/>
              </a:rPr>
              <a:t>This phone support service operates from 4.30pm to 9.00am on weekdays, and 24 hours on weekends, providing students with mental health and well-being support. The service is intended to help callers find immediate relief from emotional distress, explore coping strategies for the current crisis.</a:t>
            </a:r>
          </a:p>
        </p:txBody>
      </p:sp>
    </p:spTree>
    <p:extLst>
      <p:ext uri="{BB962C8B-B14F-4D97-AF65-F5344CB8AC3E}">
        <p14:creationId xmlns:p14="http://schemas.microsoft.com/office/powerpoint/2010/main" val="233831267"/>
      </p:ext>
    </p:extLst>
  </p:cSld>
  <p:clrMapOvr>
    <a:masterClrMapping/>
  </p:clrMapOvr>
</p:sld>
</file>

<file path=ppt/theme/theme1.xml><?xml version="1.0" encoding="utf-8"?>
<a:theme xmlns:a="http://schemas.openxmlformats.org/drawingml/2006/main" name="Office Theme">
  <a:themeElements>
    <a:clrScheme name="ECU Corp Colours">
      <a:dk1>
        <a:srgbClr val="101920"/>
      </a:dk1>
      <a:lt1>
        <a:srgbClr val="FFFFFF"/>
      </a:lt1>
      <a:dk2>
        <a:srgbClr val="404140"/>
      </a:dk2>
      <a:lt2>
        <a:srgbClr val="FFFFFF"/>
      </a:lt2>
      <a:accent1>
        <a:srgbClr val="004B85"/>
      </a:accent1>
      <a:accent2>
        <a:srgbClr val="BE2F36"/>
      </a:accent2>
      <a:accent3>
        <a:srgbClr val="FFC658"/>
      </a:accent3>
      <a:accent4>
        <a:srgbClr val="004B85"/>
      </a:accent4>
      <a:accent5>
        <a:srgbClr val="FFC658"/>
      </a:accent5>
      <a:accent6>
        <a:srgbClr val="BE2F36"/>
      </a:accent6>
      <a:hlink>
        <a:srgbClr val="004B85"/>
      </a:hlink>
      <a:folHlink>
        <a:srgbClr val="BE2F3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27396477-9AD4-8E4B-9BCB-30FFF2C9F8C4}" vid="{0280E817-5B6D-A343-A9C2-18E9CCA388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ECU-corporate-powerpoint-blue_standard</Template>
  <TotalTime>114</TotalTime>
  <Words>964</Words>
  <Application>Microsoft Office PowerPoint</Application>
  <PresentationFormat>On-screen Show (4:3)</PresentationFormat>
  <Paragraphs>66</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Arial Narrow</vt:lpstr>
      <vt:lpstr>Calibri</vt:lpstr>
      <vt:lpstr>Office Theme</vt:lpstr>
      <vt:lpstr>Fire and Emergency Information</vt:lpstr>
      <vt:lpstr>PowerPoint Presentation</vt:lpstr>
      <vt:lpstr>Health and Safety Reporting</vt:lpstr>
      <vt:lpstr>Personal Security</vt:lpstr>
      <vt:lpstr>Nowforce App - Personal Security Response</vt:lpstr>
      <vt:lpstr>Sexual Harm</vt:lpstr>
      <vt:lpstr>Support and Other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Leanne NORBURY</dc:creator>
  <cp:lastModifiedBy>Ben KNOX</cp:lastModifiedBy>
  <cp:revision>19</cp:revision>
  <dcterms:created xsi:type="dcterms:W3CDTF">2022-02-09T03:00:45Z</dcterms:created>
  <dcterms:modified xsi:type="dcterms:W3CDTF">2024-02-14T03:05:12Z</dcterms:modified>
</cp:coreProperties>
</file>